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7"/>
  </p:notesMasterIdLst>
  <p:handoutMasterIdLst>
    <p:handoutMasterId r:id="rId28"/>
  </p:handoutMasterIdLst>
  <p:sldIdLst>
    <p:sldId id="547" r:id="rId2"/>
    <p:sldId id="550" r:id="rId3"/>
    <p:sldId id="681" r:id="rId4"/>
    <p:sldId id="669" r:id="rId5"/>
    <p:sldId id="682" r:id="rId6"/>
    <p:sldId id="683" r:id="rId7"/>
    <p:sldId id="660" r:id="rId8"/>
    <p:sldId id="662" r:id="rId9"/>
    <p:sldId id="663" r:id="rId10"/>
    <p:sldId id="676" r:id="rId11"/>
    <p:sldId id="679" r:id="rId12"/>
    <p:sldId id="666" r:id="rId13"/>
    <p:sldId id="688" r:id="rId14"/>
    <p:sldId id="689" r:id="rId15"/>
    <p:sldId id="690" r:id="rId16"/>
    <p:sldId id="674" r:id="rId17"/>
    <p:sldId id="684" r:id="rId18"/>
    <p:sldId id="687" r:id="rId19"/>
    <p:sldId id="685" r:id="rId20"/>
    <p:sldId id="686" r:id="rId21"/>
    <p:sldId id="673" r:id="rId22"/>
    <p:sldId id="562" r:id="rId23"/>
    <p:sldId id="554" r:id="rId24"/>
    <p:sldId id="552" r:id="rId25"/>
    <p:sldId id="553" r:id="rId2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636"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2024-10-02</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10/2/2024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a:t>
            </a:r>
            <a:r>
              <a:rPr lang="en-US" sz="1100" b="0" kern="0" baseline="0" dirty="0" smtClean="0">
                <a:solidFill>
                  <a:srgbClr val="FFFFFF"/>
                </a:solidFill>
                <a:latin typeface="Georgia" panose="02040502050405020303" pitchFamily="18" charset="0"/>
                <a:ea typeface="ＭＳ Ｐゴシック" charset="-128"/>
                <a:cs typeface="Arial" pitchFamily="34" charset="0"/>
              </a:rPr>
              <a:t> Werner </a:t>
            </a:r>
            <a:r>
              <a:rPr lang="en-US" sz="1100" b="0" kern="0" baseline="0" dirty="0" err="1" smtClean="0">
                <a:solidFill>
                  <a:srgbClr val="FFFFFF"/>
                </a:solidFill>
                <a:latin typeface="Georgia" panose="02040502050405020303" pitchFamily="18" charset="0"/>
                <a:ea typeface="ＭＳ Ｐゴシック" charset="-128"/>
                <a:cs typeface="Arial" pitchFamily="34" charset="0"/>
              </a:rPr>
              <a:t>Dietl</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1619672" y="7286"/>
            <a:ext cx="7128793"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Reference variables, pass-by-reference and return-by-reference</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fontScale="90000"/>
          </a:bodyPr>
          <a:lstStyle/>
          <a:p>
            <a:r>
              <a:rPr lang="en-CA" dirty="0" smtClean="0"/>
              <a:t>Reference variables,</a:t>
            </a:r>
            <a:br>
              <a:rPr lang="en-CA" dirty="0" smtClean="0"/>
            </a:br>
            <a:r>
              <a:rPr lang="en-CA" dirty="0" smtClean="0"/>
              <a:t>pass-by-reference and</a:t>
            </a:r>
            <a:br>
              <a:rPr lang="en-CA" dirty="0" smtClean="0"/>
            </a:br>
            <a:r>
              <a:rPr lang="en-CA" dirty="0" smtClean="0"/>
              <a:t>return-by-reference</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Pass-by-reference</a:t>
            </a:r>
            <a:endParaRPr lang="en-CA" dirty="0"/>
          </a:p>
        </p:txBody>
      </p:sp>
      <p:sp>
        <p:nvSpPr>
          <p:cNvPr id="3" name="Content Placeholder 2"/>
          <p:cNvSpPr>
            <a:spLocks noGrp="1"/>
          </p:cNvSpPr>
          <p:nvPr>
            <p:ph idx="1"/>
          </p:nvPr>
        </p:nvSpPr>
        <p:spPr/>
        <p:txBody>
          <a:bodyPr/>
          <a:lstStyle/>
          <a:p>
            <a:r>
              <a:rPr lang="en-CA" dirty="0" smtClean="0"/>
              <a:t>Only those items that can appear on the left-hand side of assignment statements can be passed by reference:</a:t>
            </a: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k{42};</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reset( k + 1 );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k &lt;&lt; std::endl;  </a:t>
            </a:r>
            <a:endParaRPr lang="en-CA" dirty="0" smtClean="0">
              <a:solidFill>
                <a:srgbClr val="0070C0"/>
              </a:solidFill>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0;</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
        <p:nvSpPr>
          <p:cNvPr id="4" name="Rectangle 3"/>
          <p:cNvSpPr/>
          <p:nvPr/>
        </p:nvSpPr>
        <p:spPr>
          <a:xfrm>
            <a:off x="35496" y="4319225"/>
            <a:ext cx="9036496" cy="2062103"/>
          </a:xfrm>
          <a:prstGeom prst="rect">
            <a:avLst/>
          </a:prstGeom>
        </p:spPr>
        <p:txBody>
          <a:bodyPr wrap="square">
            <a:spAutoFit/>
          </a:bodyPr>
          <a:lstStyle/>
          <a:p>
            <a:r>
              <a:rPr lang="en-CA" sz="1600" dirty="0" smtClean="0">
                <a:solidFill>
                  <a:srgbClr val="0070C0"/>
                </a:solidFill>
                <a:latin typeface="Consolas" panose="020B0609020204030204" pitchFamily="49" charset="0"/>
                <a:cs typeface="Consolas" panose="020B0609020204030204" pitchFamily="49" charset="0"/>
              </a:rPr>
              <a:t>example.cpp</a:t>
            </a:r>
            <a:r>
              <a:rPr lang="en-CA" sz="1600" dirty="0">
                <a:solidFill>
                  <a:srgbClr val="0070C0"/>
                </a:solidFill>
                <a:latin typeface="Consolas" panose="020B0609020204030204" pitchFamily="49" charset="0"/>
                <a:cs typeface="Consolas" panose="020B0609020204030204" pitchFamily="49" charset="0"/>
              </a:rPr>
              <a:t>: In function '</a:t>
            </a:r>
            <a:r>
              <a:rPr lang="en-CA" sz="1600" dirty="0" smtClean="0">
                <a:solidFill>
                  <a:srgbClr val="0070C0"/>
                </a:solidFill>
                <a:latin typeface="Consolas" panose="020B0609020204030204" pitchFamily="49" charset="0"/>
                <a:cs typeface="Consolas" panose="020B0609020204030204" pitchFamily="49" charset="0"/>
              </a:rPr>
              <a:t>int </a:t>
            </a:r>
            <a:r>
              <a:rPr lang="en-CA" sz="1600" dirty="0">
                <a:solidFill>
                  <a:srgbClr val="0070C0"/>
                </a:solidFill>
                <a:latin typeface="Consolas" panose="020B0609020204030204" pitchFamily="49" charset="0"/>
                <a:cs typeface="Consolas" panose="020B0609020204030204" pitchFamily="49" charset="0"/>
              </a:rPr>
              <a:t>main</a:t>
            </a:r>
            <a:r>
              <a:rPr lang="en-CA" sz="1600" dirty="0" smtClean="0">
                <a:solidFill>
                  <a:srgbClr val="0070C0"/>
                </a:solidFill>
                <a:latin typeface="Consolas" panose="020B0609020204030204" pitchFamily="49" charset="0"/>
                <a:cs typeface="Consolas" panose="020B0609020204030204" pitchFamily="49" charset="0"/>
              </a:rPr>
              <a:t>()</a:t>
            </a:r>
            <a:r>
              <a:rPr lang="en-CA" sz="1600" dirty="0">
                <a:solidFill>
                  <a:srgbClr val="0070C0"/>
                </a:solidFill>
                <a:latin typeface="Consolas" panose="020B0609020204030204" pitchFamily="49" charset="0"/>
                <a:cs typeface="Consolas" panose="020B0609020204030204" pitchFamily="49" charset="0"/>
              </a:rPr>
              <a:t>'</a:t>
            </a:r>
            <a:r>
              <a:rPr lang="en-CA" sz="1600" dirty="0" smtClean="0">
                <a:solidFill>
                  <a:srgbClr val="0070C0"/>
                </a:solidFill>
                <a:latin typeface="Consolas" panose="020B0609020204030204" pitchFamily="49" charset="0"/>
                <a:cs typeface="Consolas" panose="020B0609020204030204" pitchFamily="49" charset="0"/>
              </a:rPr>
              <a:t>:</a:t>
            </a:r>
            <a:endParaRPr lang="en-CA" sz="1600" dirty="0">
              <a:solidFill>
                <a:srgbClr val="0070C0"/>
              </a:solidFill>
              <a:latin typeface="Consolas" panose="020B0609020204030204" pitchFamily="49" charset="0"/>
              <a:cs typeface="Consolas" panose="020B0609020204030204" pitchFamily="49" charset="0"/>
            </a:endParaRPr>
          </a:p>
          <a:p>
            <a:r>
              <a:rPr lang="en-CA" sz="1600" dirty="0">
                <a:solidFill>
                  <a:srgbClr val="0070C0"/>
                </a:solidFill>
                <a:latin typeface="Consolas" panose="020B0609020204030204" pitchFamily="49" charset="0"/>
                <a:cs typeface="Consolas" panose="020B0609020204030204" pitchFamily="49" charset="0"/>
              </a:rPr>
              <a:t>example</a:t>
            </a:r>
            <a:r>
              <a:rPr lang="en-CA" sz="1600" dirty="0" smtClean="0">
                <a:solidFill>
                  <a:srgbClr val="0070C0"/>
                </a:solidFill>
                <a:latin typeface="Consolas" panose="020B0609020204030204" pitchFamily="49" charset="0"/>
                <a:cs typeface="Consolas" panose="020B0609020204030204" pitchFamily="49" charset="0"/>
              </a:rPr>
              <a:t>.cpp:12:11</a:t>
            </a:r>
            <a:r>
              <a:rPr lang="en-CA" sz="1600" dirty="0">
                <a:solidFill>
                  <a:srgbClr val="0070C0"/>
                </a:solidFill>
                <a:latin typeface="Consolas" panose="020B0609020204030204" pitchFamily="49" charset="0"/>
                <a:cs typeface="Consolas" panose="020B0609020204030204" pitchFamily="49" charset="0"/>
              </a:rPr>
              <a:t>: </a:t>
            </a:r>
            <a:r>
              <a:rPr lang="en-CA" sz="1600" b="1" dirty="0">
                <a:solidFill>
                  <a:srgbClr val="FF0000"/>
                </a:solidFill>
                <a:latin typeface="Consolas" panose="020B0609020204030204" pitchFamily="49" charset="0"/>
                <a:cs typeface="Consolas" panose="020B0609020204030204" pitchFamily="49" charset="0"/>
              </a:rPr>
              <a:t>error</a:t>
            </a:r>
            <a:r>
              <a:rPr lang="en-CA" sz="1600" dirty="0">
                <a:solidFill>
                  <a:srgbClr val="0070C0"/>
                </a:solidFill>
                <a:latin typeface="Consolas" panose="020B0609020204030204" pitchFamily="49" charset="0"/>
                <a:cs typeface="Consolas" panose="020B0609020204030204" pitchFamily="49" charset="0"/>
              </a:rPr>
              <a:t>: invalid initialization of non-const reference of type '</a:t>
            </a:r>
            <a:r>
              <a:rPr lang="en-CA" sz="1600" dirty="0" smtClean="0">
                <a:solidFill>
                  <a:srgbClr val="0070C0"/>
                </a:solidFill>
                <a:latin typeface="Consolas" panose="020B0609020204030204" pitchFamily="49" charset="0"/>
                <a:cs typeface="Consolas" panose="020B0609020204030204" pitchFamily="49" charset="0"/>
              </a:rPr>
              <a:t>int&amp;' from an </a:t>
            </a:r>
            <a:r>
              <a:rPr lang="en-CA" sz="1600" dirty="0" err="1">
                <a:solidFill>
                  <a:srgbClr val="0070C0"/>
                </a:solidFill>
                <a:latin typeface="Consolas" panose="020B0609020204030204" pitchFamily="49" charset="0"/>
                <a:cs typeface="Consolas" panose="020B0609020204030204" pitchFamily="49" charset="0"/>
              </a:rPr>
              <a:t>rvalue</a:t>
            </a:r>
            <a:r>
              <a:rPr lang="en-CA" sz="1600" dirty="0">
                <a:solidFill>
                  <a:srgbClr val="0070C0"/>
                </a:solidFill>
                <a:latin typeface="Consolas" panose="020B0609020204030204" pitchFamily="49" charset="0"/>
                <a:cs typeface="Consolas" panose="020B0609020204030204" pitchFamily="49" charset="0"/>
              </a:rPr>
              <a:t> of type '</a:t>
            </a:r>
            <a:r>
              <a:rPr lang="en-CA" sz="1600" dirty="0" smtClean="0">
                <a:solidFill>
                  <a:srgbClr val="0070C0"/>
                </a:solidFill>
                <a:latin typeface="Consolas" panose="020B0609020204030204" pitchFamily="49" charset="0"/>
                <a:cs typeface="Consolas" panose="020B0609020204030204" pitchFamily="49" charset="0"/>
              </a:rPr>
              <a:t>int</a:t>
            </a:r>
            <a:r>
              <a:rPr lang="en-CA" sz="1600" dirty="0">
                <a:solidFill>
                  <a:srgbClr val="0070C0"/>
                </a:solidFill>
                <a:latin typeface="Consolas" panose="020B0609020204030204" pitchFamily="49" charset="0"/>
                <a:cs typeface="Consolas" panose="020B0609020204030204" pitchFamily="49" charset="0"/>
              </a:rPr>
              <a:t>'</a:t>
            </a:r>
          </a:p>
          <a:p>
            <a:r>
              <a:rPr lang="en-CA" sz="1600" dirty="0">
                <a:solidFill>
                  <a:srgbClr val="0070C0"/>
                </a:solidFill>
                <a:latin typeface="Consolas" panose="020B0609020204030204" pitchFamily="49" charset="0"/>
                <a:cs typeface="Consolas" panose="020B0609020204030204" pitchFamily="49" charset="0"/>
              </a:rPr>
              <a:t>  reset( k + 1 );</a:t>
            </a:r>
          </a:p>
          <a:p>
            <a:r>
              <a:rPr lang="en-CA" sz="1600" dirty="0">
                <a:solidFill>
                  <a:srgbClr val="0070C0"/>
                </a:solidFill>
                <a:latin typeface="Consolas" panose="020B0609020204030204" pitchFamily="49" charset="0"/>
                <a:cs typeface="Consolas" panose="020B0609020204030204" pitchFamily="49" charset="0"/>
              </a:rPr>
              <a:t>           ^</a:t>
            </a:r>
          </a:p>
          <a:p>
            <a:r>
              <a:rPr lang="en-CA" sz="1600" dirty="0">
                <a:solidFill>
                  <a:srgbClr val="0070C0"/>
                </a:solidFill>
                <a:latin typeface="Consolas" panose="020B0609020204030204" pitchFamily="49" charset="0"/>
                <a:cs typeface="Consolas" panose="020B0609020204030204" pitchFamily="49" charset="0"/>
              </a:rPr>
              <a:t>example</a:t>
            </a:r>
            <a:r>
              <a:rPr lang="en-CA" sz="1600" dirty="0" smtClean="0">
                <a:solidFill>
                  <a:srgbClr val="0070C0"/>
                </a:solidFill>
                <a:latin typeface="Consolas" panose="020B0609020204030204" pitchFamily="49" charset="0"/>
                <a:cs typeface="Consolas" panose="020B0609020204030204" pitchFamily="49" charset="0"/>
              </a:rPr>
              <a:t>.cpp:6:6</a:t>
            </a:r>
            <a:r>
              <a:rPr lang="en-CA" sz="1600" dirty="0">
                <a:solidFill>
                  <a:srgbClr val="0070C0"/>
                </a:solidFill>
                <a:latin typeface="Consolas" panose="020B0609020204030204" pitchFamily="49" charset="0"/>
                <a:cs typeface="Consolas" panose="020B0609020204030204" pitchFamily="49" charset="0"/>
              </a:rPr>
              <a:t>: </a:t>
            </a:r>
            <a:r>
              <a:rPr lang="en-CA" sz="1600" b="1" dirty="0">
                <a:solidFill>
                  <a:srgbClr val="FF0000"/>
                </a:solidFill>
                <a:latin typeface="Consolas" panose="020B0609020204030204" pitchFamily="49" charset="0"/>
                <a:cs typeface="Consolas" panose="020B0609020204030204" pitchFamily="49" charset="0"/>
              </a:rPr>
              <a:t>error</a:t>
            </a:r>
            <a:r>
              <a:rPr lang="en-CA" sz="1600" dirty="0">
                <a:solidFill>
                  <a:srgbClr val="0070C0"/>
                </a:solidFill>
                <a:latin typeface="Consolas" panose="020B0609020204030204" pitchFamily="49" charset="0"/>
                <a:cs typeface="Consolas" panose="020B0609020204030204" pitchFamily="49" charset="0"/>
              </a:rPr>
              <a:t>: in passing argument 1 of '</a:t>
            </a:r>
            <a:r>
              <a:rPr lang="en-CA" sz="1600" dirty="0" smtClean="0">
                <a:solidFill>
                  <a:srgbClr val="0070C0"/>
                </a:solidFill>
                <a:latin typeface="Consolas" panose="020B0609020204030204" pitchFamily="49" charset="0"/>
                <a:cs typeface="Consolas" panose="020B0609020204030204" pitchFamily="49" charset="0"/>
              </a:rPr>
              <a:t>void </a:t>
            </a:r>
            <a:r>
              <a:rPr lang="en-CA" sz="1600" dirty="0">
                <a:solidFill>
                  <a:srgbClr val="0070C0"/>
                </a:solidFill>
                <a:latin typeface="Consolas" panose="020B0609020204030204" pitchFamily="49" charset="0"/>
                <a:cs typeface="Consolas" panose="020B0609020204030204" pitchFamily="49" charset="0"/>
              </a:rPr>
              <a:t>reset(int</a:t>
            </a:r>
            <a:r>
              <a:rPr lang="en-CA" sz="1600" dirty="0" smtClean="0">
                <a:solidFill>
                  <a:srgbClr val="0070C0"/>
                </a:solidFill>
                <a:latin typeface="Consolas" panose="020B0609020204030204" pitchFamily="49" charset="0"/>
                <a:cs typeface="Consolas" panose="020B0609020204030204" pitchFamily="49" charset="0"/>
              </a:rPr>
              <a:t>&amp;)</a:t>
            </a:r>
            <a:r>
              <a:rPr lang="en-CA" sz="1600" dirty="0">
                <a:solidFill>
                  <a:srgbClr val="0070C0"/>
                </a:solidFill>
                <a:latin typeface="Consolas" panose="020B0609020204030204" pitchFamily="49" charset="0"/>
                <a:cs typeface="Consolas" panose="020B0609020204030204" pitchFamily="49" charset="0"/>
              </a:rPr>
              <a:t>'</a:t>
            </a:r>
          </a:p>
          <a:p>
            <a:r>
              <a:rPr lang="en-CA" sz="1600" dirty="0">
                <a:solidFill>
                  <a:srgbClr val="0070C0"/>
                </a:solidFill>
                <a:latin typeface="Consolas" panose="020B0609020204030204" pitchFamily="49" charset="0"/>
                <a:cs typeface="Consolas" panose="020B0609020204030204" pitchFamily="49" charset="0"/>
              </a:rPr>
              <a:t> void reset( int &amp;n ) {</a:t>
            </a:r>
          </a:p>
          <a:p>
            <a:r>
              <a:rPr lang="en-CA" sz="1600" dirty="0">
                <a:solidFill>
                  <a:srgbClr val="0070C0"/>
                </a:solidFill>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3219813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Pass-by-reference</a:t>
            </a:r>
            <a:endParaRPr lang="en-CA" dirty="0"/>
          </a:p>
        </p:txBody>
      </p:sp>
      <p:sp>
        <p:nvSpPr>
          <p:cNvPr id="3" name="Content Placeholder 2"/>
          <p:cNvSpPr>
            <a:spLocks noGrp="1"/>
          </p:cNvSpPr>
          <p:nvPr>
            <p:ph idx="1"/>
          </p:nvPr>
        </p:nvSpPr>
        <p:spPr/>
        <p:txBody>
          <a:bodyPr/>
          <a:lstStyle/>
          <a:p>
            <a:r>
              <a:rPr lang="en-CA" dirty="0" smtClean="0"/>
              <a:t>When you perform a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r>
              <a:rPr lang="en-CA" dirty="0" smtClean="0"/>
              <a:t> statement,</a:t>
            </a:r>
          </a:p>
          <a:p>
            <a:pPr marL="0" indent="0">
              <a:buNone/>
            </a:pPr>
            <a:r>
              <a:rPr lang="en-CA" dirty="0"/>
              <a:t>	</a:t>
            </a:r>
            <a:r>
              <a:rPr lang="en-CA" dirty="0" smtClean="0"/>
              <a:t>the second operand is passed by reference</a:t>
            </a: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k;</a:t>
            </a:r>
          </a:p>
          <a:p>
            <a:pPr marL="800100" lvl="2" indent="0">
              <a:buNone/>
            </a:pPr>
            <a:r>
              <a:rPr lang="en-CA" dirty="0" smtClean="0">
                <a:latin typeface="Consolas" panose="020B0609020204030204" pitchFamily="49" charset="0"/>
                <a:cs typeface="Consolas" panose="020B0609020204030204" pitchFamily="49" charset="0"/>
              </a:rPr>
              <a:t>    std::cout &lt;&lt; "Enter an integer: " &lt;&lt; std::endl;</a:t>
            </a:r>
          </a:p>
          <a:p>
            <a:pPr marL="800100" lvl="2" indent="0">
              <a:buNone/>
            </a:pPr>
            <a:r>
              <a:rPr lang="en-CA" dirty="0" smtClean="0">
                <a:latin typeface="Consolas" panose="020B0609020204030204" pitchFamily="49" charset="0"/>
                <a:cs typeface="Consolas" panose="020B0609020204030204" pitchFamily="49" charset="0"/>
              </a:rPr>
              <a:t>    std::</a:t>
            </a:r>
            <a:r>
              <a:rPr lang="en-CA" dirty="0" err="1" smtClean="0">
                <a:latin typeface="Consolas" panose="020B0609020204030204" pitchFamily="49" charset="0"/>
                <a:cs typeface="Consolas" panose="020B0609020204030204" pitchFamily="49" charset="0"/>
              </a:rPr>
              <a:t>cin</a:t>
            </a:r>
            <a:r>
              <a:rPr lang="en-CA" dirty="0" smtClean="0">
                <a:latin typeface="Consolas" panose="020B0609020204030204" pitchFamily="49" charset="0"/>
                <a:cs typeface="Consolas" panose="020B0609020204030204" pitchFamily="49" charset="0"/>
              </a:rPr>
              <a:t> &gt;&gt; k;</a:t>
            </a:r>
          </a:p>
          <a:p>
            <a:pPr marL="800100" lvl="2"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k &lt;&lt; "*" &lt;&lt; k &lt;&lt; " = " &lt;&lt; (k*k)</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std::endl;</a:t>
            </a:r>
          </a:p>
          <a:p>
            <a:pPr marL="800100" lvl="2" indent="0">
              <a:buNone/>
            </a:pPr>
            <a:r>
              <a:rPr lang="en-CA" dirty="0" smtClean="0">
                <a:latin typeface="Consolas" panose="020B0609020204030204" pitchFamily="49" charset="0"/>
                <a:cs typeface="Consolas" panose="020B0609020204030204" pitchFamily="49" charset="0"/>
              </a:rPr>
              <a:t>    return 0;</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509015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multiple return values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Suppose you need both the minimum and maximum of three values:</a:t>
            </a:r>
            <a:endParaRPr lang="en-CA" dirty="0">
              <a:solidFill>
                <a:prstClr val="black"/>
              </a:solidFill>
            </a:endParaRPr>
          </a:p>
          <a:p>
            <a:pPr marL="800100" lvl="2" indent="0">
              <a:buNone/>
            </a:pPr>
            <a:r>
              <a:rPr lang="en-CA" sz="1600" dirty="0" smtClean="0">
                <a:latin typeface="Consolas" panose="020B0609020204030204" pitchFamily="49" charset="0"/>
                <a:cs typeface="Consolas" panose="020B0609020204030204" pitchFamily="49" charset="0"/>
              </a:rPr>
              <a:t>void </a:t>
            </a:r>
            <a:r>
              <a:rPr lang="en-CA" sz="1600" dirty="0" err="1" smtClean="0">
                <a:latin typeface="Consolas" panose="020B0609020204030204" pitchFamily="49" charset="0"/>
                <a:cs typeface="Consolas" panose="020B0609020204030204" pitchFamily="49" charset="0"/>
              </a:rPr>
              <a:t>min_max</a:t>
            </a:r>
            <a:r>
              <a:rPr lang="en-CA" sz="1600" dirty="0" smtClean="0">
                <a:latin typeface="Consolas" panose="020B0609020204030204" pitchFamily="49" charset="0"/>
                <a:cs typeface="Consolas" panose="020B0609020204030204" pitchFamily="49" charset="0"/>
              </a:rPr>
              <a:t>( int a, int b, int c, int &amp;min, int &amp;max ) {</a:t>
            </a:r>
          </a:p>
          <a:p>
            <a:pPr marL="800100" lvl="2" indent="0">
              <a:buNone/>
            </a:pPr>
            <a:r>
              <a:rPr lang="en-CA" sz="1600" dirty="0" smtClean="0">
                <a:latin typeface="Consolas" panose="020B0609020204030204" pitchFamily="49" charset="0"/>
                <a:cs typeface="Consolas" panose="020B0609020204030204" pitchFamily="49" charset="0"/>
              </a:rPr>
              <a:t>    if ( a &lt; b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min = a;</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max = b;</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a:t>
            </a:r>
          </a:p>
          <a:p>
            <a:pPr marL="800100" lvl="2" indent="0">
              <a:buNone/>
            </a:pPr>
            <a:r>
              <a:rPr lang="en-CA" sz="1600" dirty="0" smtClean="0">
                <a:latin typeface="Consolas" panose="020B0609020204030204" pitchFamily="49" charset="0"/>
                <a:cs typeface="Consolas" panose="020B0609020204030204" pitchFamily="49" charset="0"/>
              </a:rPr>
              <a:t>        min = b;</a:t>
            </a:r>
          </a:p>
          <a:p>
            <a:pPr marL="800100" lvl="2" indent="0">
              <a:buNone/>
            </a:pPr>
            <a:r>
              <a:rPr lang="en-CA" sz="1600" dirty="0" smtClean="0">
                <a:latin typeface="Consolas" panose="020B0609020204030204" pitchFamily="49" charset="0"/>
                <a:cs typeface="Consolas" panose="020B0609020204030204" pitchFamily="49" charset="0"/>
              </a:rPr>
              <a:t>        max = a;</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if ( c &lt; min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min = c;</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if ( c &gt; max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max = c;</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4112166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Counting time</a:t>
            </a:r>
          </a:p>
        </p:txBody>
      </p:sp>
      <p:sp>
        <p:nvSpPr>
          <p:cNvPr id="3" name="Content Placeholder 2"/>
          <p:cNvSpPr>
            <a:spLocks noGrp="1"/>
          </p:cNvSpPr>
          <p:nvPr>
            <p:ph idx="1"/>
          </p:nvPr>
        </p:nvSpPr>
        <p:spPr/>
        <p:txBody>
          <a:bodyPr/>
          <a:lstStyle/>
          <a:p>
            <a:r>
              <a:rPr lang="en-US" dirty="0" smtClean="0"/>
              <a:t>Suppose we want to track and print time:</a:t>
            </a:r>
          </a:p>
          <a:p>
            <a:pPr lvl="1"/>
            <a:r>
              <a:rPr lang="en-US" dirty="0" smtClean="0"/>
              <a:t>You’d need three local variables storing</a:t>
            </a:r>
          </a:p>
          <a:p>
            <a:pPr lvl="2"/>
            <a:r>
              <a:rPr lang="en-US" dirty="0" smtClean="0"/>
              <a:t>Hours</a:t>
            </a:r>
          </a:p>
          <a:p>
            <a:pPr lvl="2"/>
            <a:r>
              <a:rPr lang="en-US" dirty="0" smtClean="0"/>
              <a:t>Minutes</a:t>
            </a:r>
          </a:p>
          <a:p>
            <a:pPr lvl="2"/>
            <a:r>
              <a:rPr lang="en-US" dirty="0" smtClean="0"/>
              <a:t>Seconds</a:t>
            </a:r>
          </a:p>
          <a:p>
            <a:pPr lvl="1"/>
            <a:r>
              <a:rPr lang="en-US" dirty="0" smtClean="0"/>
              <a:t>Each time a second reaches 60,</a:t>
            </a:r>
          </a:p>
          <a:p>
            <a:pPr marL="457200" lvl="1" indent="0">
              <a:buNone/>
            </a:pPr>
            <a:r>
              <a:rPr lang="en-US" dirty="0"/>
              <a:t>	</a:t>
            </a:r>
            <a:r>
              <a:rPr lang="en-US" dirty="0" smtClean="0"/>
              <a:t>it must reset to 0 and increment the minutes</a:t>
            </a:r>
          </a:p>
          <a:p>
            <a:pPr lvl="1"/>
            <a:r>
              <a:rPr lang="en-US" dirty="0" smtClean="0"/>
              <a:t>Each time the minutes reaches 60,</a:t>
            </a:r>
          </a:p>
          <a:p>
            <a:pPr marL="457200" lvl="1" indent="0">
              <a:buNone/>
            </a:pPr>
            <a:r>
              <a:rPr lang="en-US" dirty="0" smtClean="0"/>
              <a:t>	it must reset to 0 and increment the hours</a:t>
            </a:r>
          </a:p>
          <a:p>
            <a:pPr lvl="1"/>
            <a:r>
              <a:rPr lang="en-US" dirty="0"/>
              <a:t>Each time the </a:t>
            </a:r>
            <a:r>
              <a:rPr lang="en-US" dirty="0" smtClean="0"/>
              <a:t>hours </a:t>
            </a:r>
            <a:r>
              <a:rPr lang="en-US" dirty="0"/>
              <a:t>reaches </a:t>
            </a:r>
            <a:r>
              <a:rPr lang="en-US" dirty="0" smtClean="0"/>
              <a:t>13,</a:t>
            </a:r>
            <a:endParaRPr lang="en-US" dirty="0"/>
          </a:p>
          <a:p>
            <a:pPr marL="457200" lvl="1" indent="0">
              <a:buNone/>
            </a:pPr>
            <a:r>
              <a:rPr lang="en-US" dirty="0"/>
              <a:t>	it must reset to </a:t>
            </a:r>
            <a:r>
              <a:rPr lang="en-US" dirty="0" smtClean="0"/>
              <a:t>1,	</a:t>
            </a:r>
          </a:p>
          <a:p>
            <a:pPr marL="457200" lvl="1" indent="0">
              <a:buNone/>
            </a:pPr>
            <a:r>
              <a:rPr lang="en-US" dirty="0" smtClean="0"/>
              <a:t>               but we increment the periods when we reach 12</a:t>
            </a:r>
          </a:p>
          <a:p>
            <a:pPr lvl="1"/>
            <a:r>
              <a:rPr lang="en-US" dirty="0" smtClean="0"/>
              <a:t>Two periods makes one day</a:t>
            </a:r>
            <a:endParaRPr lang="en-CA" dirty="0"/>
          </a:p>
        </p:txBody>
      </p:sp>
      <p:sp>
        <p:nvSpPr>
          <p:cNvPr id="4" name="TextBox 3"/>
          <p:cNvSpPr txBox="1"/>
          <p:nvPr/>
        </p:nvSpPr>
        <p:spPr>
          <a:xfrm>
            <a:off x="7018044" y="764704"/>
            <a:ext cx="1082348" cy="6001643"/>
          </a:xfrm>
          <a:prstGeom prst="rect">
            <a:avLst/>
          </a:prstGeom>
          <a:noFill/>
        </p:spPr>
        <p:txBody>
          <a:bodyPr wrap="none" rtlCol="0">
            <a:spAutoFit/>
          </a:bodyPr>
          <a:lstStyle/>
          <a:p>
            <a:r>
              <a:rPr lang="en-CA" sz="1600" dirty="0">
                <a:solidFill>
                  <a:srgbClr val="0070C0"/>
                </a:solidFill>
                <a:latin typeface="Consolas" panose="020B0609020204030204" pitchFamily="49" charset="0"/>
              </a:rPr>
              <a:t>10:57:43</a:t>
            </a:r>
          </a:p>
          <a:p>
            <a:r>
              <a:rPr lang="en-CA" sz="1600" dirty="0">
                <a:solidFill>
                  <a:srgbClr val="0070C0"/>
                </a:solidFill>
                <a:latin typeface="Consolas" panose="020B0609020204030204" pitchFamily="49" charset="0"/>
              </a:rPr>
              <a:t>10:57:44</a:t>
            </a:r>
          </a:p>
          <a:p>
            <a:r>
              <a:rPr lang="en-CA" sz="1600" dirty="0">
                <a:solidFill>
                  <a:srgbClr val="0070C0"/>
                </a:solidFill>
                <a:latin typeface="Consolas" panose="020B0609020204030204" pitchFamily="49" charset="0"/>
              </a:rPr>
              <a:t>10:57:45</a:t>
            </a:r>
          </a:p>
          <a:p>
            <a:r>
              <a:rPr lang="en-CA" sz="1600" dirty="0">
                <a:solidFill>
                  <a:srgbClr val="0070C0"/>
                </a:solidFill>
                <a:latin typeface="Consolas" panose="020B0609020204030204" pitchFamily="49" charset="0"/>
              </a:rPr>
              <a:t>10:57:46</a:t>
            </a:r>
          </a:p>
          <a:p>
            <a:r>
              <a:rPr lang="en-CA" sz="1600" dirty="0">
                <a:solidFill>
                  <a:srgbClr val="0070C0"/>
                </a:solidFill>
                <a:latin typeface="Consolas" panose="020B0609020204030204" pitchFamily="49" charset="0"/>
              </a:rPr>
              <a:t>10:57:47</a:t>
            </a:r>
          </a:p>
          <a:p>
            <a:r>
              <a:rPr lang="en-CA" sz="1600" dirty="0">
                <a:solidFill>
                  <a:srgbClr val="0070C0"/>
                </a:solidFill>
                <a:latin typeface="Consolas" panose="020B0609020204030204" pitchFamily="49" charset="0"/>
              </a:rPr>
              <a:t>10:57:48</a:t>
            </a:r>
          </a:p>
          <a:p>
            <a:r>
              <a:rPr lang="en-CA" sz="1600" dirty="0">
                <a:solidFill>
                  <a:srgbClr val="0070C0"/>
                </a:solidFill>
                <a:latin typeface="Consolas" panose="020B0609020204030204" pitchFamily="49" charset="0"/>
              </a:rPr>
              <a:t>10:57:49</a:t>
            </a:r>
          </a:p>
          <a:p>
            <a:r>
              <a:rPr lang="en-CA" sz="1600" dirty="0">
                <a:solidFill>
                  <a:srgbClr val="0070C0"/>
                </a:solidFill>
                <a:latin typeface="Consolas" panose="020B0609020204030204" pitchFamily="49" charset="0"/>
              </a:rPr>
              <a:t>10:57:50</a:t>
            </a:r>
          </a:p>
          <a:p>
            <a:r>
              <a:rPr lang="en-CA" sz="1600" dirty="0">
                <a:solidFill>
                  <a:srgbClr val="0070C0"/>
                </a:solidFill>
                <a:latin typeface="Consolas" panose="020B0609020204030204" pitchFamily="49" charset="0"/>
              </a:rPr>
              <a:t>10:57:51</a:t>
            </a:r>
          </a:p>
          <a:p>
            <a:r>
              <a:rPr lang="en-CA" sz="1600" dirty="0">
                <a:solidFill>
                  <a:srgbClr val="0070C0"/>
                </a:solidFill>
                <a:latin typeface="Consolas" panose="020B0609020204030204" pitchFamily="49" charset="0"/>
              </a:rPr>
              <a:t>10:57:52</a:t>
            </a:r>
          </a:p>
          <a:p>
            <a:r>
              <a:rPr lang="en-CA" sz="1600" dirty="0">
                <a:solidFill>
                  <a:srgbClr val="0070C0"/>
                </a:solidFill>
                <a:latin typeface="Consolas" panose="020B0609020204030204" pitchFamily="49" charset="0"/>
              </a:rPr>
              <a:t>10:57:53</a:t>
            </a:r>
          </a:p>
          <a:p>
            <a:r>
              <a:rPr lang="en-CA" sz="1600" dirty="0">
                <a:solidFill>
                  <a:srgbClr val="0070C0"/>
                </a:solidFill>
                <a:latin typeface="Consolas" panose="020B0609020204030204" pitchFamily="49" charset="0"/>
              </a:rPr>
              <a:t>10:57:54</a:t>
            </a:r>
          </a:p>
          <a:p>
            <a:r>
              <a:rPr lang="en-CA" sz="1600" dirty="0">
                <a:solidFill>
                  <a:srgbClr val="0070C0"/>
                </a:solidFill>
                <a:latin typeface="Consolas" panose="020B0609020204030204" pitchFamily="49" charset="0"/>
              </a:rPr>
              <a:t>10:57:55</a:t>
            </a:r>
          </a:p>
          <a:p>
            <a:r>
              <a:rPr lang="en-CA" sz="1600" dirty="0">
                <a:solidFill>
                  <a:srgbClr val="0070C0"/>
                </a:solidFill>
                <a:latin typeface="Consolas" panose="020B0609020204030204" pitchFamily="49" charset="0"/>
              </a:rPr>
              <a:t>10:57:56</a:t>
            </a:r>
          </a:p>
          <a:p>
            <a:r>
              <a:rPr lang="en-CA" sz="1600" dirty="0">
                <a:solidFill>
                  <a:srgbClr val="0070C0"/>
                </a:solidFill>
                <a:latin typeface="Consolas" panose="020B0609020204030204" pitchFamily="49" charset="0"/>
              </a:rPr>
              <a:t>10:57:57</a:t>
            </a:r>
          </a:p>
          <a:p>
            <a:r>
              <a:rPr lang="en-CA" sz="1600" dirty="0">
                <a:solidFill>
                  <a:srgbClr val="0070C0"/>
                </a:solidFill>
                <a:latin typeface="Consolas" panose="020B0609020204030204" pitchFamily="49" charset="0"/>
              </a:rPr>
              <a:t>10:57:58</a:t>
            </a:r>
          </a:p>
          <a:p>
            <a:r>
              <a:rPr lang="en-CA" sz="1600" dirty="0" smtClean="0">
                <a:solidFill>
                  <a:srgbClr val="0070C0"/>
                </a:solidFill>
                <a:latin typeface="Consolas" panose="020B0609020204030204" pitchFamily="49" charset="0"/>
              </a:rPr>
              <a:t>10:57:59</a:t>
            </a:r>
            <a:endParaRPr lang="en-CA" sz="1600" dirty="0">
              <a:solidFill>
                <a:srgbClr val="0070C0"/>
              </a:solidFill>
              <a:latin typeface="Consolas" panose="020B0609020204030204" pitchFamily="49" charset="0"/>
            </a:endParaRPr>
          </a:p>
          <a:p>
            <a:r>
              <a:rPr lang="en-CA" sz="1600" dirty="0" smtClean="0">
                <a:solidFill>
                  <a:srgbClr val="0070C0"/>
                </a:solidFill>
                <a:latin typeface="Consolas" panose="020B0609020204030204" pitchFamily="49" charset="0"/>
              </a:rPr>
              <a:t>10:58:00</a:t>
            </a:r>
            <a:endParaRPr lang="en-CA" sz="1600" dirty="0">
              <a:solidFill>
                <a:srgbClr val="0070C0"/>
              </a:solidFill>
              <a:latin typeface="Consolas" panose="020B0609020204030204" pitchFamily="49" charset="0"/>
            </a:endParaRPr>
          </a:p>
          <a:p>
            <a:r>
              <a:rPr lang="en-CA" sz="1400" dirty="0" smtClean="0">
                <a:solidFill>
                  <a:srgbClr val="0070C0"/>
                </a:solidFill>
                <a:latin typeface="Consolas" panose="020B0609020204030204" pitchFamily="49" charset="0"/>
              </a:rPr>
              <a:t>    </a:t>
            </a:r>
            <a:r>
              <a:rPr lang="en-CA" sz="1600" dirty="0" smtClean="0">
                <a:solidFill>
                  <a:srgbClr val="0070C0"/>
                </a:solidFill>
                <a:latin typeface="Consolas" panose="020B0609020204030204" pitchFamily="49" charset="0"/>
              </a:rPr>
              <a:t>⋮</a:t>
            </a:r>
            <a:endParaRPr lang="en-CA" sz="1600" dirty="0">
              <a:solidFill>
                <a:srgbClr val="0070C0"/>
              </a:solidFill>
              <a:latin typeface="Consolas" panose="020B0609020204030204" pitchFamily="49" charset="0"/>
            </a:endParaRPr>
          </a:p>
          <a:p>
            <a:r>
              <a:rPr lang="en-CA" sz="1600" dirty="0" smtClean="0">
                <a:solidFill>
                  <a:srgbClr val="0070C0"/>
                </a:solidFill>
                <a:latin typeface="Consolas" panose="020B0609020204030204" pitchFamily="49" charset="0"/>
              </a:rPr>
              <a:t> 1:44:18</a:t>
            </a:r>
            <a:endParaRPr lang="en-CA" sz="1600" dirty="0">
              <a:solidFill>
                <a:srgbClr val="0070C0"/>
              </a:solidFill>
              <a:latin typeface="Consolas" panose="020B0609020204030204" pitchFamily="49" charset="0"/>
            </a:endParaRPr>
          </a:p>
          <a:p>
            <a:r>
              <a:rPr lang="en-CA" sz="1600" dirty="0" smtClean="0">
                <a:solidFill>
                  <a:srgbClr val="0070C0"/>
                </a:solidFill>
                <a:latin typeface="Consolas" panose="020B0609020204030204" pitchFamily="49" charset="0"/>
              </a:rPr>
              <a:t> 1:44:19</a:t>
            </a:r>
            <a:endParaRPr lang="en-CA" sz="1600" dirty="0">
              <a:solidFill>
                <a:srgbClr val="0070C0"/>
              </a:solidFill>
              <a:latin typeface="Consolas" panose="020B0609020204030204" pitchFamily="49" charset="0"/>
            </a:endParaRPr>
          </a:p>
          <a:p>
            <a:r>
              <a:rPr lang="en-CA" sz="1600" dirty="0" smtClean="0">
                <a:solidFill>
                  <a:srgbClr val="0070C0"/>
                </a:solidFill>
                <a:latin typeface="Consolas" panose="020B0609020204030204" pitchFamily="49" charset="0"/>
              </a:rPr>
              <a:t> 1:44:20</a:t>
            </a:r>
            <a:endParaRPr lang="en-CA" sz="1600" dirty="0">
              <a:solidFill>
                <a:srgbClr val="0070C0"/>
              </a:solidFill>
              <a:latin typeface="Consolas" panose="020B0609020204030204" pitchFamily="49" charset="0"/>
            </a:endParaRPr>
          </a:p>
          <a:p>
            <a:r>
              <a:rPr lang="en-CA" sz="1600" dirty="0" smtClean="0">
                <a:solidFill>
                  <a:srgbClr val="0070C0"/>
                </a:solidFill>
                <a:latin typeface="Consolas" panose="020B0609020204030204" pitchFamily="49" charset="0"/>
              </a:rPr>
              <a:t> 1:44:21</a:t>
            </a:r>
            <a:endParaRPr lang="en-CA" sz="1600" dirty="0">
              <a:solidFill>
                <a:srgbClr val="0070C0"/>
              </a:solidFill>
              <a:latin typeface="Consolas" panose="020B0609020204030204" pitchFamily="49" charset="0"/>
            </a:endParaRPr>
          </a:p>
          <a:p>
            <a:r>
              <a:rPr lang="en-CA" sz="1600" dirty="0">
                <a:solidFill>
                  <a:srgbClr val="0070C0"/>
                </a:solidFill>
                <a:latin typeface="Consolas" panose="020B0609020204030204" pitchFamily="49" charset="0"/>
              </a:rPr>
              <a:t> </a:t>
            </a:r>
            <a:r>
              <a:rPr lang="en-CA" sz="1600" dirty="0" smtClean="0">
                <a:solidFill>
                  <a:srgbClr val="0070C0"/>
                </a:solidFill>
                <a:latin typeface="Consolas" panose="020B0609020204030204" pitchFamily="49" charset="0"/>
              </a:rPr>
              <a:t>1:44:22</a:t>
            </a:r>
            <a:endParaRPr lang="en-CA" sz="1600"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891725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Counting time</a:t>
            </a:r>
          </a:p>
        </p:txBody>
      </p:sp>
      <p:sp>
        <p:nvSpPr>
          <p:cNvPr id="3" name="Content Placeholder 2"/>
          <p:cNvSpPr>
            <a:spLocks noGrp="1"/>
          </p:cNvSpPr>
          <p:nvPr>
            <p:ph idx="1"/>
          </p:nvPr>
        </p:nvSpPr>
        <p:spPr>
          <a:xfrm>
            <a:off x="457200" y="1279301"/>
            <a:ext cx="8507288" cy="4525963"/>
          </a:xfrm>
        </p:spPr>
        <p:txBody>
          <a:bodyPr>
            <a:noAutofit/>
          </a:bodyPr>
          <a:lstStyle/>
          <a:p>
            <a:pPr marL="800100" lvl="2" indent="0">
              <a:buNone/>
            </a:pP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main()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hour{10};</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minute{57};</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second{42};</a:t>
            </a:r>
            <a:endParaRPr lang="en-US" sz="1400" dirty="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for (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k{0}; hour &lt; 10000; ++k ) {</a:t>
            </a:r>
          </a:p>
          <a:p>
            <a:pPr marL="800100" lvl="2" indent="0">
              <a:buNone/>
            </a:pPr>
            <a:r>
              <a:rPr lang="en-US" sz="1400" dirty="0" smtClean="0">
                <a:latin typeface="Consolas" panose="020B0609020204030204" pitchFamily="49" charset="0"/>
                <a:cs typeface="Consolas" panose="020B0609020204030204" pitchFamily="49" charset="0"/>
              </a:rPr>
              <a:t>        ++second;</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if ( second == 60 )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second = 0;</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++minute;</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if ( minute == 60 )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minute = 0;</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++hour;</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if ( hour == 13 )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hour = 1;</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28456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Counting time</a:t>
            </a:r>
          </a:p>
        </p:txBody>
      </p:sp>
      <p:sp>
        <p:nvSpPr>
          <p:cNvPr id="3" name="Content Placeholder 2"/>
          <p:cNvSpPr>
            <a:spLocks noGrp="1"/>
          </p:cNvSpPr>
          <p:nvPr>
            <p:ph idx="1"/>
          </p:nvPr>
        </p:nvSpPr>
        <p:spPr>
          <a:xfrm>
            <a:off x="457200" y="1124744"/>
            <a:ext cx="8507288" cy="4525963"/>
          </a:xfrm>
        </p:spPr>
        <p:txBody>
          <a:bodyPr>
            <a:noAutofit/>
          </a:bodyPr>
          <a:lstStyle/>
          <a:p>
            <a:pPr marL="800100" lvl="2" indent="0">
              <a:buNone/>
            </a:pPr>
            <a:r>
              <a:rPr lang="en-US" sz="1400" dirty="0" smtClean="0">
                <a:latin typeface="Consolas" panose="020B0609020204030204" pitchFamily="49" charset="0"/>
                <a:cs typeface="Consolas" panose="020B0609020204030204" pitchFamily="49" charset="0"/>
              </a:rPr>
              <a:t>        if ( hour &lt; 10 )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hour &lt;&lt;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if ( minute &lt; 10 )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"0";</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minute &lt;&lt;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if </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second </a:t>
            </a:r>
            <a:r>
              <a:rPr lang="en-US" sz="1400" dirty="0">
                <a:latin typeface="Consolas" panose="020B0609020204030204" pitchFamily="49" charset="0"/>
                <a:cs typeface="Consolas" panose="020B0609020204030204" pitchFamily="49" charset="0"/>
              </a:rPr>
              <a:t>&lt; 10 )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"0";</a:t>
            </a:r>
          </a:p>
          <a:p>
            <a:pPr marL="800100" lvl="2" indent="0">
              <a:buNone/>
            </a:pPr>
            <a:r>
              <a:rPr lang="en-US" sz="1400" dirty="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a:t>
            </a:r>
            <a:r>
              <a:rPr lang="en-US" sz="1400" dirty="0" smtClean="0">
                <a:latin typeface="Consolas" panose="020B0609020204030204" pitchFamily="49" charset="0"/>
                <a:cs typeface="Consolas" panose="020B0609020204030204" pitchFamily="49" charset="0"/>
              </a:rPr>
              <a:t>second </a:t>
            </a:r>
            <a:r>
              <a:rPr lang="en-US" sz="1400" dirty="0">
                <a:latin typeface="Consolas" panose="020B0609020204030204" pitchFamily="49" charset="0"/>
                <a:cs typeface="Consolas" panose="020B0609020204030204" pitchFamily="49" charset="0"/>
              </a:rPr>
              <a:t>&lt;&lt;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40987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time</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Suppose you want to increment a variable that stores minutes or seconds:</a:t>
            </a:r>
          </a:p>
          <a:p>
            <a:pPr marL="800100" lvl="2" indent="0">
              <a:buNone/>
            </a:pPr>
            <a:r>
              <a:rPr lang="en-US" sz="1600" dirty="0" smtClean="0">
                <a:latin typeface="Consolas" panose="020B0609020204030204" pitchFamily="49" charset="0"/>
                <a:cs typeface="Consolas" panose="020B0609020204030204" pitchFamily="49" charset="0"/>
              </a:rPr>
              <a:t>bool </a:t>
            </a:r>
            <a:r>
              <a:rPr lang="en-US" sz="1600" dirty="0" err="1" smtClean="0">
                <a:latin typeface="Consolas" panose="020B0609020204030204" pitchFamily="49" charset="0"/>
                <a:cs typeface="Consolas" panose="020B0609020204030204" pitchFamily="49" charset="0"/>
              </a:rPr>
              <a:t>increment_minute_second</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&amp;</a:t>
            </a:r>
            <a:r>
              <a:rPr lang="en-US" sz="1600" dirty="0" err="1" smtClean="0">
                <a:latin typeface="Consolas" panose="020B0609020204030204" pitchFamily="49" charset="0"/>
                <a:cs typeface="Consolas" panose="020B0609020204030204" pitchFamily="49" charset="0"/>
              </a:rPr>
              <a:t>min_sec</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if ( </a:t>
            </a:r>
            <a:r>
              <a:rPr lang="en-US" sz="1600" dirty="0" err="1" smtClean="0">
                <a:latin typeface="Consolas" panose="020B0609020204030204" pitchFamily="49" charset="0"/>
                <a:cs typeface="Consolas" panose="020B0609020204030204" pitchFamily="49" charset="0"/>
              </a:rPr>
              <a:t>min_sec</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59 </a:t>
            </a:r>
            <a:r>
              <a:rPr lang="en-US" sz="1600" dirty="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min_sec</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0;</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return </a:t>
            </a:r>
            <a:r>
              <a:rPr lang="en-US" sz="1600" dirty="0" smtClean="0">
                <a:latin typeface="Consolas" panose="020B0609020204030204" pitchFamily="49" charset="0"/>
                <a:cs typeface="Consolas" panose="020B0609020204030204" pitchFamily="49" charset="0"/>
              </a:rPr>
              <a:t>true;</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 else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min_sec</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return </a:t>
            </a:r>
            <a:r>
              <a:rPr lang="en-US" sz="1600" dirty="0" smtClean="0">
                <a:latin typeface="Consolas" panose="020B0609020204030204" pitchFamily="49" charset="0"/>
                <a:cs typeface="Consolas" panose="020B0609020204030204" pitchFamily="49" charset="0"/>
              </a:rPr>
              <a:t>false;</a:t>
            </a: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a:t>
            </a:r>
          </a:p>
          <a:p>
            <a:pPr marL="800100" lvl="2" indent="0">
              <a:buNone/>
            </a:pPr>
            <a:r>
              <a:rPr lang="en-US"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789967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Counting time</a:t>
            </a:r>
          </a:p>
        </p:txBody>
      </p:sp>
      <p:sp>
        <p:nvSpPr>
          <p:cNvPr id="3" name="Content Placeholder 2"/>
          <p:cNvSpPr>
            <a:spLocks noGrp="1"/>
          </p:cNvSpPr>
          <p:nvPr>
            <p:ph idx="1"/>
          </p:nvPr>
        </p:nvSpPr>
        <p:spPr/>
        <p:txBody>
          <a:bodyPr/>
          <a:lstStyle/>
          <a:p>
            <a:pPr lvl="0"/>
            <a:r>
              <a:rPr lang="en-CA" dirty="0" smtClean="0">
                <a:solidFill>
                  <a:prstClr val="black"/>
                </a:solidFill>
              </a:rPr>
              <a:t>Suppose you want to increment a variable that stores hours:</a:t>
            </a:r>
          </a:p>
          <a:p>
            <a:pPr marL="800100" lvl="2" indent="0">
              <a:buNone/>
            </a:pPr>
            <a:r>
              <a:rPr lang="en-US" sz="1600" dirty="0" smtClean="0">
                <a:latin typeface="Consolas" panose="020B0609020204030204" pitchFamily="49" charset="0"/>
                <a:cs typeface="Consolas" panose="020B0609020204030204" pitchFamily="49" charset="0"/>
              </a:rPr>
              <a:t>bool </a:t>
            </a:r>
            <a:r>
              <a:rPr lang="en-US" sz="1600" dirty="0" err="1" smtClean="0">
                <a:latin typeface="Consolas" panose="020B0609020204030204" pitchFamily="49" charset="0"/>
                <a:cs typeface="Consolas" panose="020B0609020204030204" pitchFamily="49" charset="0"/>
              </a:rPr>
              <a:t>increment_hour</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&amp;hour ) {</a:t>
            </a:r>
          </a:p>
          <a:p>
            <a:pPr marL="800100" lvl="2" indent="0">
              <a:buNone/>
            </a:pPr>
            <a:r>
              <a:rPr lang="en-US" sz="1600" dirty="0" smtClean="0">
                <a:latin typeface="Consolas" panose="020B0609020204030204" pitchFamily="49" charset="0"/>
                <a:cs typeface="Consolas" panose="020B0609020204030204" pitchFamily="49" charset="0"/>
              </a:rPr>
              <a:t>    if ( hour == 12 )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hour = 1;</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false;</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else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++hour;</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Return 'true' if we reach 12 o'clock</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(hour == 12);</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800100" lvl="2" indent="0">
              <a:buNone/>
            </a:pPr>
            <a:r>
              <a:rPr lang="en-US" sz="1600" dirty="0" smtClean="0">
                <a:latin typeface="Consolas" panose="020B0609020204030204" pitchFamily="49" charset="0"/>
                <a:cs typeface="Consolas" panose="020B0609020204030204" pitchFamily="49" charset="0"/>
              </a:rPr>
              <a:t>}</a:t>
            </a:r>
            <a:endParaRPr lang="en-CA" sz="13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380331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Counting time</a:t>
            </a:r>
          </a:p>
        </p:txBody>
      </p:sp>
      <p:sp>
        <p:nvSpPr>
          <p:cNvPr id="3" name="Content Placeholder 2"/>
          <p:cNvSpPr>
            <a:spLocks noGrp="1"/>
          </p:cNvSpPr>
          <p:nvPr>
            <p:ph idx="1"/>
          </p:nvPr>
        </p:nvSpPr>
        <p:spPr/>
        <p:txBody>
          <a:bodyPr/>
          <a:lstStyle/>
          <a:p>
            <a:pPr lvl="0"/>
            <a:r>
              <a:rPr lang="en-CA" dirty="0" smtClean="0">
                <a:solidFill>
                  <a:prstClr val="black"/>
                </a:solidFill>
              </a:rPr>
              <a:t>While we’re at it, let’s print time nicely</a:t>
            </a:r>
          </a:p>
          <a:p>
            <a:pPr lvl="1"/>
            <a:r>
              <a:rPr lang="en-US" dirty="0" smtClean="0">
                <a:solidFill>
                  <a:prstClr val="black"/>
                </a:solidFill>
              </a:rPr>
              <a:t>Hours may be prefixed by a space</a:t>
            </a:r>
            <a:r>
              <a:rPr lang="en-US" dirty="0">
                <a:solidFill>
                  <a:prstClr val="black"/>
                </a:solidFill>
              </a:rPr>
              <a:t> </a:t>
            </a:r>
            <a:r>
              <a:rPr lang="en-US" dirty="0" smtClean="0">
                <a:solidFill>
                  <a:prstClr val="black"/>
                </a:solidFill>
              </a:rPr>
              <a:t>or </a:t>
            </a:r>
            <a:r>
              <a:rPr lang="en-US" dirty="0" smtClean="0">
                <a:solidFill>
                  <a:prstClr val="black"/>
                </a:solidFill>
                <a:latin typeface="Consolas" panose="020B0609020204030204" pitchFamily="49" charset="0"/>
              </a:rPr>
              <a:t>" "</a:t>
            </a:r>
            <a:endParaRPr lang="en-US" dirty="0" smtClean="0">
              <a:solidFill>
                <a:prstClr val="black"/>
              </a:solidFill>
            </a:endParaRPr>
          </a:p>
          <a:p>
            <a:pPr lvl="1"/>
            <a:r>
              <a:rPr lang="en-US" dirty="0" smtClean="0">
                <a:solidFill>
                  <a:prstClr val="black"/>
                </a:solidFill>
              </a:rPr>
              <a:t>Minutes and seconds may be prefixed by a </a:t>
            </a:r>
            <a:r>
              <a:rPr lang="en-US" dirty="0" smtClean="0">
                <a:solidFill>
                  <a:prstClr val="black"/>
                </a:solidFill>
                <a:latin typeface="Consolas" panose="020B0609020204030204" pitchFamily="49" charset="0"/>
              </a:rPr>
              <a:t>"0"</a:t>
            </a:r>
            <a:endParaRPr lang="en-CA" dirty="0" smtClean="0">
              <a:solidFill>
                <a:prstClr val="black"/>
              </a:solidFill>
              <a:latin typeface="Consolas" panose="020B0609020204030204" pitchFamily="49" charset="0"/>
            </a:endParaRPr>
          </a:p>
          <a:p>
            <a:pPr marL="800100" lvl="2" indent="0">
              <a:buNone/>
            </a:pP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::string </a:t>
            </a:r>
            <a:r>
              <a:rPr lang="en-US" sz="1600" dirty="0" err="1" smtClean="0">
                <a:latin typeface="Consolas" panose="020B0609020204030204" pitchFamily="49" charset="0"/>
                <a:cs typeface="Consolas" panose="020B0609020204030204" pitchFamily="49" charset="0"/>
              </a:rPr>
              <a:t>to_string</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::string prefix, </a:t>
            </a: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time ) </a:t>
            </a:r>
            <a:r>
              <a:rPr lang="en-US" sz="1600" dirty="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    if </a:t>
            </a:r>
            <a:r>
              <a:rPr lang="en-US" sz="1600" dirty="0" smtClean="0">
                <a:latin typeface="Consolas" panose="020B0609020204030204" pitchFamily="49" charset="0"/>
                <a:cs typeface="Consolas" panose="020B0609020204030204" pitchFamily="49" charset="0"/>
              </a:rPr>
              <a:t>( time &lt; 10 </a:t>
            </a:r>
            <a:r>
              <a:rPr lang="en-US" sz="1600" dirty="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return prefix +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to_string</a:t>
            </a:r>
            <a:r>
              <a:rPr lang="en-US" sz="1600" dirty="0" smtClean="0">
                <a:latin typeface="Consolas" panose="020B0609020204030204" pitchFamily="49" charset="0"/>
                <a:cs typeface="Consolas" panose="020B0609020204030204" pitchFamily="49" charset="0"/>
              </a:rPr>
              <a:t>( time );</a:t>
            </a: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 </a:t>
            </a:r>
            <a:r>
              <a:rPr lang="en-US" sz="1600" dirty="0">
                <a:latin typeface="Consolas" panose="020B0609020204030204" pitchFamily="49" charset="0"/>
                <a:cs typeface="Consolas" panose="020B0609020204030204" pitchFamily="49" charset="0"/>
              </a:rPr>
              <a:t>else {</a:t>
            </a: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return </a:t>
            </a:r>
            <a:r>
              <a:rPr lang="en-US" sz="1600" dirty="0" err="1" smtClean="0">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to_string</a:t>
            </a:r>
            <a:r>
              <a:rPr lang="en-US" sz="1600" dirty="0" smtClean="0">
                <a:latin typeface="Consolas" panose="020B0609020204030204" pitchFamily="49" charset="0"/>
                <a:cs typeface="Consolas" panose="020B0609020204030204" pitchFamily="49" charset="0"/>
              </a:rPr>
              <a:t>( time );</a:t>
            </a: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cxnSp>
        <p:nvCxnSpPr>
          <p:cNvPr id="5" name="Straight Arrow Connector 4"/>
          <p:cNvCxnSpPr/>
          <p:nvPr/>
        </p:nvCxnSpPr>
        <p:spPr>
          <a:xfrm flipH="1" flipV="1">
            <a:off x="5090813" y="3573016"/>
            <a:ext cx="1008112" cy="172819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4298725" y="4077072"/>
            <a:ext cx="1584176" cy="122413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14749" y="5291916"/>
            <a:ext cx="4604146" cy="369332"/>
          </a:xfrm>
          <a:prstGeom prst="rect">
            <a:avLst/>
          </a:prstGeom>
        </p:spPr>
        <p:txBody>
          <a:bodyPr wrap="none">
            <a:spAutoFit/>
          </a:bodyPr>
          <a:lstStyle/>
          <a:p>
            <a:r>
              <a:rPr lang="en-CA" dirty="0" smtClean="0">
                <a:solidFill>
                  <a:srgbClr val="FF0000"/>
                </a:solidFill>
                <a:latin typeface="Georgia" panose="02040502050405020303" pitchFamily="18" charset="0"/>
              </a:rPr>
              <a:t>These convert an </a:t>
            </a:r>
            <a:r>
              <a:rPr lang="en-CA" dirty="0" err="1" smtClean="0">
                <a:solidFill>
                  <a:srgbClr val="FF0000"/>
                </a:solidFill>
                <a:latin typeface="Consolas" panose="020B0609020204030204" pitchFamily="49" charset="0"/>
              </a:rPr>
              <a:t>int</a:t>
            </a:r>
            <a:r>
              <a:rPr lang="en-CA" dirty="0" smtClean="0">
                <a:solidFill>
                  <a:srgbClr val="FF0000"/>
                </a:solidFill>
                <a:latin typeface="Georgia" panose="02040502050405020303" pitchFamily="18" charset="0"/>
              </a:rPr>
              <a:t> into a </a:t>
            </a:r>
            <a:r>
              <a:rPr lang="en-CA" dirty="0" err="1" smtClean="0">
                <a:solidFill>
                  <a:srgbClr val="FF0000"/>
                </a:solidFill>
                <a:latin typeface="Consolas" panose="020B0609020204030204" pitchFamily="49" charset="0"/>
              </a:rPr>
              <a:t>std</a:t>
            </a:r>
            <a:r>
              <a:rPr lang="en-CA" dirty="0" smtClean="0">
                <a:solidFill>
                  <a:srgbClr val="FF0000"/>
                </a:solidFill>
                <a:latin typeface="Consolas" panose="020B0609020204030204" pitchFamily="49" charset="0"/>
              </a:rPr>
              <a:t>::string</a:t>
            </a:r>
            <a:r>
              <a:rPr lang="en-CA" dirty="0" smtClean="0">
                <a:solidFill>
                  <a:srgbClr val="FF0000"/>
                </a:solidFill>
                <a:latin typeface="Georgia" panose="02040502050405020303" pitchFamily="18" charset="0"/>
              </a:rPr>
              <a:t>.</a:t>
            </a:r>
            <a:endParaRPr lang="en-CA" dirty="0">
              <a:solidFill>
                <a:srgbClr val="FF0000"/>
              </a:solidFill>
              <a:latin typeface="Consolas" panose="020B0609020204030204" pitchFamily="49" charset="0"/>
            </a:endParaRPr>
          </a:p>
        </p:txBody>
      </p:sp>
      <p:cxnSp>
        <p:nvCxnSpPr>
          <p:cNvPr id="10" name="Straight Arrow Connector 9"/>
          <p:cNvCxnSpPr/>
          <p:nvPr/>
        </p:nvCxnSpPr>
        <p:spPr>
          <a:xfrm flipH="1" flipV="1">
            <a:off x="3866677" y="3501008"/>
            <a:ext cx="288032" cy="2231301"/>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498525" y="5723964"/>
            <a:ext cx="4836580" cy="369332"/>
          </a:xfrm>
          <a:prstGeom prst="rect">
            <a:avLst/>
          </a:prstGeom>
        </p:spPr>
        <p:txBody>
          <a:bodyPr wrap="none">
            <a:spAutoFit/>
          </a:bodyPr>
          <a:lstStyle/>
          <a:p>
            <a:r>
              <a:rPr lang="en-CA" dirty="0" smtClean="0">
                <a:solidFill>
                  <a:srgbClr val="FF0000"/>
                </a:solidFill>
                <a:latin typeface="Georgia" panose="02040502050405020303" pitchFamily="18" charset="0"/>
              </a:rPr>
              <a:t>Adding two </a:t>
            </a:r>
            <a:r>
              <a:rPr lang="en-CA" dirty="0" err="1" smtClean="0">
                <a:solidFill>
                  <a:srgbClr val="FF0000"/>
                </a:solidFill>
                <a:latin typeface="Consolas" panose="020B0609020204030204" pitchFamily="49" charset="0"/>
              </a:rPr>
              <a:t>std</a:t>
            </a:r>
            <a:r>
              <a:rPr lang="en-CA" dirty="0" smtClean="0">
                <a:solidFill>
                  <a:srgbClr val="FF0000"/>
                </a:solidFill>
                <a:latin typeface="Consolas" panose="020B0609020204030204" pitchFamily="49" charset="0"/>
              </a:rPr>
              <a:t>::string</a:t>
            </a:r>
            <a:r>
              <a:rPr lang="en-CA" dirty="0" smtClean="0">
                <a:solidFill>
                  <a:srgbClr val="FF0000"/>
                </a:solidFill>
                <a:latin typeface="Georgia" panose="02040502050405020303" pitchFamily="18" charset="0"/>
              </a:rPr>
              <a:t> concatenates them.</a:t>
            </a:r>
            <a:endParaRPr lang="en-CA" dirty="0">
              <a:solidFill>
                <a:srgbClr val="FF0000"/>
              </a:solidFill>
              <a:latin typeface="Consolas" panose="020B0609020204030204" pitchFamily="49" charset="0"/>
            </a:endParaRPr>
          </a:p>
        </p:txBody>
      </p:sp>
      <p:sp>
        <p:nvSpPr>
          <p:cNvPr id="19" name="TextBox 18"/>
          <p:cNvSpPr txBox="1"/>
          <p:nvPr/>
        </p:nvSpPr>
        <p:spPr>
          <a:xfrm>
            <a:off x="7210516" y="1268760"/>
            <a:ext cx="1082348" cy="830997"/>
          </a:xfrm>
          <a:prstGeom prst="rect">
            <a:avLst/>
          </a:prstGeom>
          <a:noFill/>
        </p:spPr>
        <p:txBody>
          <a:bodyPr wrap="none" rtlCol="0">
            <a:spAutoFit/>
          </a:bodyPr>
          <a:lstStyle/>
          <a:p>
            <a:r>
              <a:rPr lang="en-CA" sz="1600" dirty="0" smtClean="0">
                <a:solidFill>
                  <a:srgbClr val="0070C0"/>
                </a:solidFill>
                <a:latin typeface="Consolas" panose="020B0609020204030204" pitchFamily="49" charset="0"/>
              </a:rPr>
              <a:t> 3:30:00</a:t>
            </a:r>
          </a:p>
          <a:p>
            <a:r>
              <a:rPr lang="en-US" sz="1600" dirty="0">
                <a:solidFill>
                  <a:srgbClr val="0070C0"/>
                </a:solidFill>
                <a:latin typeface="Consolas" panose="020B0609020204030204" pitchFamily="49" charset="0"/>
              </a:rPr>
              <a:t> </a:t>
            </a:r>
            <a:r>
              <a:rPr lang="en-US" sz="1600" dirty="0" smtClean="0">
                <a:solidFill>
                  <a:srgbClr val="0070C0"/>
                </a:solidFill>
                <a:latin typeface="Consolas" panose="020B0609020204030204" pitchFamily="49" charset="0"/>
              </a:rPr>
              <a:t>4:01:57</a:t>
            </a:r>
          </a:p>
          <a:p>
            <a:r>
              <a:rPr lang="en-US" sz="1600" dirty="0" smtClean="0">
                <a:solidFill>
                  <a:srgbClr val="0070C0"/>
                </a:solidFill>
                <a:latin typeface="Consolas" panose="020B0609020204030204" pitchFamily="49" charset="0"/>
              </a:rPr>
              <a:t>12:00:00</a:t>
            </a:r>
            <a:endParaRPr lang="en-CA" sz="1600"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710975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Counting time</a:t>
            </a:r>
          </a:p>
        </p:txBody>
      </p:sp>
      <p:sp>
        <p:nvSpPr>
          <p:cNvPr id="3" name="Content Placeholder 2"/>
          <p:cNvSpPr>
            <a:spLocks noGrp="1"/>
          </p:cNvSpPr>
          <p:nvPr>
            <p:ph idx="1"/>
          </p:nvPr>
        </p:nvSpPr>
        <p:spPr/>
        <p:txBody>
          <a:bodyPr/>
          <a:lstStyle/>
          <a:p>
            <a:pPr lvl="0"/>
            <a:r>
              <a:rPr lang="en-CA" dirty="0" smtClean="0">
                <a:solidFill>
                  <a:prstClr val="black"/>
                </a:solidFill>
              </a:rPr>
              <a:t>We can now use this to count time:</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Count hours, minutes and seconds starting at 10:57:42</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breaking at 1:00</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hour{10};</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minute{57};</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second{42};</a:t>
            </a:r>
          </a:p>
        </p:txBody>
      </p:sp>
    </p:spTree>
    <p:extLst>
      <p:ext uri="{BB962C8B-B14F-4D97-AF65-F5344CB8AC3E}">
        <p14:creationId xmlns:p14="http://schemas.microsoft.com/office/powerpoint/2010/main" val="791817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Learn about reference variables</a:t>
            </a:r>
          </a:p>
          <a:p>
            <a:pPr lvl="2"/>
            <a:r>
              <a:rPr lang="en-CA" dirty="0" smtClean="0"/>
              <a:t>Aliases to other assignable items (</a:t>
            </a:r>
            <a:r>
              <a:rPr lang="en-CA" i="1" dirty="0" err="1" smtClean="0"/>
              <a:t>lvalues</a:t>
            </a:r>
            <a:r>
              <a:rPr lang="en-CA" dirty="0" smtClean="0"/>
              <a:t>)</a:t>
            </a:r>
          </a:p>
          <a:p>
            <a:pPr lvl="1"/>
            <a:r>
              <a:rPr lang="en-CA" dirty="0" smtClean="0"/>
              <a:t>See how to use this for </a:t>
            </a:r>
            <a:r>
              <a:rPr lang="en-CA" i="1" dirty="0" smtClean="0"/>
              <a:t>pass-by-reference</a:t>
            </a:r>
            <a:endParaRPr lang="en-CA" dirty="0" smtClean="0"/>
          </a:p>
          <a:p>
            <a:pPr lvl="2"/>
            <a:r>
              <a:rPr lang="en-CA" dirty="0" smtClean="0"/>
              <a:t>Changing arguments—not parameters—inside of functions</a:t>
            </a:r>
          </a:p>
          <a:p>
            <a:pPr lvl="1"/>
            <a:r>
              <a:rPr lang="en-CA" dirty="0" smtClean="0"/>
              <a:t>Useful for updating arguments that hold values</a:t>
            </a:r>
          </a:p>
          <a:p>
            <a:pPr lvl="1"/>
            <a:r>
              <a:rPr lang="en-CA" dirty="0" smtClean="0"/>
              <a:t>We will also see </a:t>
            </a:r>
            <a:r>
              <a:rPr lang="en-CA" i="1" dirty="0" smtClean="0"/>
              <a:t>return-by-reference</a:t>
            </a:r>
            <a:endParaRPr lang="en-CA" dirty="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Counting time</a:t>
            </a:r>
          </a:p>
        </p:txBody>
      </p:sp>
      <p:sp>
        <p:nvSpPr>
          <p:cNvPr id="3" name="Content Placeholder 2"/>
          <p:cNvSpPr>
            <a:spLocks noGrp="1"/>
          </p:cNvSpPr>
          <p:nvPr>
            <p:ph idx="1"/>
          </p:nvPr>
        </p:nvSpPr>
        <p:spPr>
          <a:xfrm>
            <a:off x="457200" y="1340768"/>
            <a:ext cx="8507288" cy="4525963"/>
          </a:xfrm>
        </p:spPr>
        <p:txBody>
          <a:bodyPr/>
          <a:lstStyle/>
          <a:p>
            <a:pPr marL="800100" lvl="2" indent="0">
              <a:buNone/>
            </a:pPr>
            <a:r>
              <a:rPr lang="en-US" sz="1400" dirty="0" smtClean="0">
                <a:latin typeface="Consolas" panose="020B0609020204030204" pitchFamily="49" charset="0"/>
                <a:cs typeface="Consolas" panose="020B0609020204030204" pitchFamily="49" charset="0"/>
              </a:rPr>
              <a:t>    for (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k{0}; k &lt; 10000; ++k ) {</a:t>
            </a:r>
          </a:p>
          <a:p>
            <a:pPr marL="800100" lvl="2" indent="0">
              <a:buNone/>
            </a:pPr>
            <a:r>
              <a:rPr lang="en-US" sz="1400" dirty="0" smtClean="0">
                <a:latin typeface="Consolas" panose="020B0609020204030204" pitchFamily="49" charset="0"/>
                <a:cs typeface="Consolas" panose="020B0609020204030204" pitchFamily="49" charset="0"/>
              </a:rPr>
              <a:t>        bool </a:t>
            </a:r>
            <a:r>
              <a:rPr lang="en-US" sz="1400" dirty="0" err="1" smtClean="0">
                <a:latin typeface="Consolas" panose="020B0609020204030204" pitchFamily="49" charset="0"/>
                <a:cs typeface="Consolas" panose="020B0609020204030204" pitchFamily="49" charset="0"/>
              </a:rPr>
              <a:t>minute_passed</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increment_minute_second</a:t>
            </a:r>
            <a:r>
              <a:rPr lang="en-US" sz="1400" dirty="0" smtClean="0">
                <a:latin typeface="Consolas" panose="020B0609020204030204" pitchFamily="49" charset="0"/>
                <a:cs typeface="Consolas" panose="020B0609020204030204" pitchFamily="49" charset="0"/>
              </a:rPr>
              <a:t>( second )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if ( </a:t>
            </a:r>
            <a:r>
              <a:rPr lang="en-US" sz="1400" dirty="0" err="1" smtClean="0">
                <a:latin typeface="Consolas" panose="020B0609020204030204" pitchFamily="49" charset="0"/>
                <a:cs typeface="Consolas" panose="020B0609020204030204" pitchFamily="49" charset="0"/>
              </a:rPr>
              <a:t>minute_passed</a:t>
            </a:r>
            <a:r>
              <a:rPr lang="en-US" sz="1400" dirty="0" smtClean="0">
                <a:latin typeface="Consolas" panose="020B0609020204030204" pitchFamily="49" charset="0"/>
                <a:cs typeface="Consolas" panose="020B0609020204030204" pitchFamily="49" charset="0"/>
              </a:rPr>
              <a:t>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bool </a:t>
            </a:r>
            <a:r>
              <a:rPr lang="en-US" sz="1400" dirty="0" err="1" smtClean="0">
                <a:latin typeface="Consolas" panose="020B0609020204030204" pitchFamily="49" charset="0"/>
                <a:cs typeface="Consolas" panose="020B0609020204030204" pitchFamily="49" charset="0"/>
              </a:rPr>
              <a:t>hour_passed</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increment_minute_second</a:t>
            </a:r>
            <a:r>
              <a:rPr lang="en-US" sz="1400" dirty="0" smtClean="0">
                <a:latin typeface="Consolas" panose="020B0609020204030204" pitchFamily="49" charset="0"/>
                <a:cs typeface="Consolas" panose="020B0609020204030204" pitchFamily="49" charset="0"/>
              </a:rPr>
              <a:t>( minute )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if ( </a:t>
            </a:r>
            <a:r>
              <a:rPr lang="en-US" sz="1400" dirty="0" err="1" smtClean="0">
                <a:latin typeface="Consolas" panose="020B0609020204030204" pitchFamily="49" charset="0"/>
                <a:cs typeface="Consolas" panose="020B0609020204030204" pitchFamily="49" charset="0"/>
              </a:rPr>
              <a:t>hour_passed</a:t>
            </a:r>
            <a:r>
              <a:rPr lang="en-US" sz="1400" dirty="0" smtClean="0">
                <a:latin typeface="Consolas" panose="020B0609020204030204" pitchFamily="49" charset="0"/>
                <a:cs typeface="Consolas" panose="020B0609020204030204" pitchFamily="49" charset="0"/>
              </a:rPr>
              <a:t>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increment_hour</a:t>
            </a:r>
            <a:r>
              <a:rPr lang="en-US" sz="1400" dirty="0" smtClean="0">
                <a:latin typeface="Consolas" panose="020B0609020204030204" pitchFamily="49" charset="0"/>
                <a:cs typeface="Consolas" panose="020B0609020204030204" pitchFamily="49" charset="0"/>
              </a:rPr>
              <a:t>( hour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a:t>
            </a:r>
            <a:r>
              <a:rPr lang="en-US" sz="1400" dirty="0" err="1" smtClean="0">
                <a:latin typeface="Consolas" panose="020B0609020204030204" pitchFamily="49" charset="0"/>
                <a:cs typeface="Consolas" panose="020B0609020204030204" pitchFamily="49" charset="0"/>
              </a:rPr>
              <a:t>to_string</a:t>
            </a:r>
            <a:r>
              <a:rPr lang="en-US" sz="1400" dirty="0" smtClean="0">
                <a:latin typeface="Consolas" panose="020B0609020204030204" pitchFamily="49" charset="0"/>
                <a:cs typeface="Consolas" panose="020B0609020204030204" pitchFamily="49" charset="0"/>
              </a:rPr>
              <a:t>( " ", hour ) &lt;&lt; </a:t>
            </a:r>
            <a:r>
              <a:rPr lang="en-US" sz="1400" dirty="0">
                <a:latin typeface="Consolas" panose="020B0609020204030204" pitchFamily="49" charset="0"/>
                <a:cs typeface="Consolas" panose="020B0609020204030204" pitchFamily="49" charset="0"/>
              </a:rPr>
              <a:t>":" </a:t>
            </a: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&lt;&lt; </a:t>
            </a:r>
            <a:r>
              <a:rPr lang="en-US" sz="1400" dirty="0" err="1" smtClean="0">
                <a:latin typeface="Consolas" panose="020B0609020204030204" pitchFamily="49" charset="0"/>
                <a:cs typeface="Consolas" panose="020B0609020204030204" pitchFamily="49" charset="0"/>
              </a:rPr>
              <a:t>to_string</a:t>
            </a:r>
            <a:r>
              <a:rPr lang="en-US" sz="1400" dirty="0" smtClean="0">
                <a:latin typeface="Consolas" panose="020B0609020204030204" pitchFamily="49" charset="0"/>
                <a:cs typeface="Consolas" panose="020B0609020204030204" pitchFamily="49" charset="0"/>
              </a:rPr>
              <a:t>( "0", minute ) &lt;&lt; </a:t>
            </a:r>
            <a:r>
              <a:rPr lang="en-US" sz="1400" dirty="0">
                <a:latin typeface="Consolas" panose="020B0609020204030204" pitchFamily="49" charset="0"/>
                <a:cs typeface="Consolas" panose="020B0609020204030204" pitchFamily="49" charset="0"/>
              </a:rPr>
              <a:t>":" </a:t>
            </a: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&lt;&lt; </a:t>
            </a:r>
            <a:r>
              <a:rPr lang="en-US" sz="1400" dirty="0" err="1" smtClean="0">
                <a:latin typeface="Consolas" panose="020B0609020204030204" pitchFamily="49" charset="0"/>
                <a:cs typeface="Consolas" panose="020B0609020204030204" pitchFamily="49" charset="0"/>
              </a:rPr>
              <a:t>to_string</a:t>
            </a:r>
            <a:r>
              <a:rPr lang="en-US" sz="1400" dirty="0" smtClean="0">
                <a:latin typeface="Consolas" panose="020B0609020204030204" pitchFamily="49" charset="0"/>
                <a:cs typeface="Consolas" panose="020B0609020204030204" pitchFamily="49" charset="0"/>
              </a:rPr>
              <a:t>( "0", second ) &lt;&lt;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a:latin typeface="Consolas" panose="020B0609020204030204" pitchFamily="49" charset="0"/>
                <a:cs typeface="Consolas" panose="020B0609020204030204" pitchFamily="49" charset="0"/>
              </a:rPr>
              <a:t>;</a:t>
            </a: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endParaRPr lang="en-CA" sz="14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408253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this course…</a:t>
            </a:r>
            <a:endParaRPr lang="en-CA" dirty="0"/>
          </a:p>
        </p:txBody>
      </p:sp>
      <p:sp>
        <p:nvSpPr>
          <p:cNvPr id="3" name="Content Placeholder 2"/>
          <p:cNvSpPr>
            <a:spLocks noGrp="1"/>
          </p:cNvSpPr>
          <p:nvPr>
            <p:ph idx="1"/>
          </p:nvPr>
        </p:nvSpPr>
        <p:spPr/>
        <p:txBody>
          <a:bodyPr/>
          <a:lstStyle/>
          <a:p>
            <a:r>
              <a:rPr lang="en-CA" dirty="0" smtClean="0"/>
              <a:t>In this course, we will only use pass-by-reference</a:t>
            </a:r>
          </a:p>
          <a:p>
            <a:pPr lvl="1"/>
            <a:r>
              <a:rPr lang="en-CA" dirty="0" smtClean="0"/>
              <a:t>We generally will not use reference variables</a:t>
            </a:r>
          </a:p>
          <a:p>
            <a:pPr lvl="1"/>
            <a:r>
              <a:rPr lang="en-US" dirty="0" smtClean="0"/>
              <a:t>It is possible to return-by-reference, but that is for another course</a:t>
            </a:r>
          </a:p>
        </p:txBody>
      </p:sp>
    </p:spTree>
    <p:extLst>
      <p:ext uri="{BB962C8B-B14F-4D97-AF65-F5344CB8AC3E}">
        <p14:creationId xmlns:p14="http://schemas.microsoft.com/office/powerpoint/2010/main" val="1659528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how to create an </a:t>
            </a:r>
            <a:r>
              <a:rPr lang="en-CA" i="1" dirty="0" smtClean="0"/>
              <a:t>alias</a:t>
            </a:r>
            <a:r>
              <a:rPr lang="en-CA" dirty="0" smtClean="0"/>
              <a:t> or </a:t>
            </a:r>
            <a:r>
              <a:rPr lang="en-CA" i="1" dirty="0" smtClean="0"/>
              <a:t>reference</a:t>
            </a:r>
            <a:r>
              <a:rPr lang="en-CA" dirty="0"/>
              <a:t> </a:t>
            </a:r>
            <a:r>
              <a:rPr lang="en-CA" dirty="0" smtClean="0"/>
              <a:t>to another assignable variable</a:t>
            </a:r>
            <a:endParaRPr lang="en-CA" dirty="0"/>
          </a:p>
          <a:p>
            <a:pPr lvl="1"/>
            <a:r>
              <a:rPr lang="en-CA" dirty="0" smtClean="0"/>
              <a:t>Understand that a parameter can be an alias to the argument</a:t>
            </a:r>
          </a:p>
          <a:p>
            <a:pPr lvl="2"/>
            <a:r>
              <a:rPr lang="en-CA" dirty="0" smtClean="0"/>
              <a:t>This is know as </a:t>
            </a:r>
            <a:r>
              <a:rPr lang="en-CA" i="1" dirty="0" smtClean="0"/>
              <a:t>pass-by-reference</a:t>
            </a:r>
          </a:p>
          <a:p>
            <a:pPr lvl="1"/>
            <a:r>
              <a:rPr lang="en-CA" dirty="0" smtClean="0"/>
              <a:t>Are aware of numerous applications of pass-by-reference</a:t>
            </a:r>
          </a:p>
          <a:p>
            <a:pPr lvl="2"/>
            <a:r>
              <a:rPr lang="en-CA" dirty="0" smtClean="0"/>
              <a:t>Returning more information than one return value allows</a:t>
            </a:r>
          </a:p>
          <a:p>
            <a:pPr lvl="1"/>
            <a:r>
              <a:rPr lang="en-CA" dirty="0" smtClean="0"/>
              <a:t>Know that there is also a </a:t>
            </a:r>
            <a:r>
              <a:rPr lang="en-CA" i="1" dirty="0" smtClean="0"/>
              <a:t>return-by-reference</a:t>
            </a:r>
            <a:endParaRPr lang="en-CA" dirty="0" smtClean="0"/>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a:t>
            </a:r>
            <a:endParaRPr lang="en-CA" dirty="0"/>
          </a:p>
        </p:txBody>
      </p:sp>
      <p:sp>
        <p:nvSpPr>
          <p:cNvPr id="3" name="Content Placeholder 2"/>
          <p:cNvSpPr>
            <a:spLocks noGrp="1"/>
          </p:cNvSpPr>
          <p:nvPr>
            <p:ph idx="1"/>
          </p:nvPr>
        </p:nvSpPr>
        <p:spPr/>
        <p:txBody>
          <a:bodyPr/>
          <a:lstStyle/>
          <a:p>
            <a:r>
              <a:rPr lang="en-CA" dirty="0" smtClean="0"/>
              <a:t>An </a:t>
            </a:r>
            <a:r>
              <a:rPr lang="en-CA" i="1" dirty="0" smtClean="0"/>
              <a:t>alias</a:t>
            </a:r>
            <a:r>
              <a:rPr lang="en-CA" dirty="0" smtClean="0"/>
              <a:t> is another name for a person or something</a:t>
            </a:r>
          </a:p>
          <a:p>
            <a:pPr lvl="1"/>
            <a:r>
              <a:rPr lang="en-CA" dirty="0" smtClean="0"/>
              <a:t>Sometimes written </a:t>
            </a:r>
            <a:r>
              <a:rPr lang="en-CA" i="1" dirty="0" smtClean="0"/>
              <a:t>a.k.a. </a:t>
            </a:r>
            <a:r>
              <a:rPr lang="en-CA" dirty="0" smtClean="0"/>
              <a:t>for also-known-as</a:t>
            </a:r>
          </a:p>
          <a:p>
            <a:pPr lvl="1"/>
            <a:endParaRPr lang="en-US" dirty="0"/>
          </a:p>
          <a:p>
            <a:pPr lvl="1"/>
            <a:r>
              <a:rPr lang="en-US" sz="1700" dirty="0" smtClean="0"/>
              <a:t>Mark Twain is an alias for Samuel </a:t>
            </a:r>
            <a:r>
              <a:rPr lang="en-US" sz="1700" dirty="0"/>
              <a:t>Langhorne </a:t>
            </a:r>
            <a:r>
              <a:rPr lang="en-US" sz="1700" dirty="0" smtClean="0"/>
              <a:t>Clemens</a:t>
            </a:r>
          </a:p>
          <a:p>
            <a:pPr lvl="1"/>
            <a:r>
              <a:rPr lang="en-US" sz="1700" dirty="0"/>
              <a:t>Charles </a:t>
            </a:r>
            <a:r>
              <a:rPr lang="en-US" sz="1700" dirty="0" err="1"/>
              <a:t>Lutwidge</a:t>
            </a:r>
            <a:r>
              <a:rPr lang="en-US" sz="1700" dirty="0"/>
              <a:t> </a:t>
            </a:r>
            <a:r>
              <a:rPr lang="en-US" sz="1700" dirty="0" smtClean="0"/>
              <a:t>Dodgson, a.k.a. Lewis Carroll, was a mathematician</a:t>
            </a:r>
            <a:endParaRPr lang="en-CA" sz="1700" dirty="0" smtClean="0"/>
          </a:p>
          <a:p>
            <a:pPr lvl="1"/>
            <a:endParaRPr lang="en-US" dirty="0"/>
          </a:p>
          <a:p>
            <a:r>
              <a:rPr lang="en-US" dirty="0" smtClean="0"/>
              <a:t>An alias in a programming language is one identifier that is another name for a different identifier</a:t>
            </a:r>
            <a:endParaRPr lang="en-CA" dirty="0" smtClean="0"/>
          </a:p>
        </p:txBody>
      </p:sp>
    </p:spTree>
    <p:custDataLst>
      <p:tags r:id="rId1"/>
    </p:custDataLst>
    <p:extLst>
      <p:ext uri="{BB962C8B-B14F-4D97-AF65-F5344CB8AC3E}">
        <p14:creationId xmlns:p14="http://schemas.microsoft.com/office/powerpoint/2010/main" val="3052902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 local variables</a:t>
            </a:r>
            <a:endParaRPr lang="en-CA" dirty="0"/>
          </a:p>
        </p:txBody>
      </p:sp>
      <p:sp>
        <p:nvSpPr>
          <p:cNvPr id="3" name="Content Placeholder 2"/>
          <p:cNvSpPr>
            <a:spLocks noGrp="1"/>
          </p:cNvSpPr>
          <p:nvPr>
            <p:ph idx="1"/>
          </p:nvPr>
        </p:nvSpPr>
        <p:spPr/>
        <p:txBody>
          <a:bodyPr/>
          <a:lstStyle/>
          <a:p>
            <a:r>
              <a:rPr lang="en-CA" dirty="0" smtClean="0"/>
              <a:t>Aliases in C++ are through </a:t>
            </a:r>
            <a:r>
              <a:rPr lang="en-CA" i="1" dirty="0" smtClean="0"/>
              <a:t>references variables</a:t>
            </a:r>
            <a:endParaRPr lang="en-CA" dirty="0" smtClean="0"/>
          </a:p>
          <a:p>
            <a:pPr marL="800100" lvl="2" indent="0">
              <a:buNone/>
            </a:pPr>
            <a:r>
              <a:rPr lang="en-CA" sz="1600" i="1" dirty="0" err="1" smtClean="0">
                <a:latin typeface="Consolas" panose="020B0609020204030204" pitchFamily="49" charset="0"/>
                <a:cs typeface="Consolas" panose="020B0609020204030204" pitchFamily="49" charset="0"/>
              </a:rPr>
              <a:t>typename</a:t>
            </a:r>
            <a:r>
              <a:rPr lang="en-CA" sz="1600" dirty="0" smtClean="0">
                <a:latin typeface="Consolas" panose="020B0609020204030204" pitchFamily="49" charset="0"/>
                <a:cs typeface="Consolas" panose="020B0609020204030204" pitchFamily="49" charset="0"/>
              </a:rPr>
              <a:t> </a:t>
            </a:r>
            <a:r>
              <a:rPr lang="en-CA" sz="1600" dirty="0" smtClean="0">
                <a:solidFill>
                  <a:srgbClr val="FF0000"/>
                </a:solidFill>
                <a:latin typeface="Consolas" panose="020B0609020204030204" pitchFamily="49" charset="0"/>
                <a:cs typeface="Consolas" panose="020B0609020204030204" pitchFamily="49" charset="0"/>
              </a:rPr>
              <a:t>&amp;</a:t>
            </a:r>
            <a:r>
              <a:rPr lang="en-CA" sz="1600" i="1" dirty="0" err="1" smtClean="0">
                <a:latin typeface="Consolas" panose="020B0609020204030204" pitchFamily="49" charset="0"/>
                <a:cs typeface="Consolas" panose="020B0609020204030204" pitchFamily="49" charset="0"/>
              </a:rPr>
              <a:t>new_identifier</a:t>
            </a:r>
            <a:r>
              <a:rPr lang="en-CA" sz="1600" dirty="0" smtClean="0">
                <a:latin typeface="Consolas" panose="020B0609020204030204" pitchFamily="49" charset="0"/>
                <a:cs typeface="Consolas" panose="020B0609020204030204" pitchFamily="49" charset="0"/>
              </a:rPr>
              <a:t>{ </a:t>
            </a:r>
            <a:r>
              <a:rPr lang="en-CA" sz="1600" i="1" dirty="0" err="1" smtClean="0">
                <a:latin typeface="Consolas" panose="020B0609020204030204" pitchFamily="49" charset="0"/>
                <a:cs typeface="Consolas" panose="020B0609020204030204" pitchFamily="49" charset="0"/>
              </a:rPr>
              <a:t>existing_identifier</a:t>
            </a:r>
            <a:r>
              <a:rPr lang="en-CA" sz="1600" i="1"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lvl="1"/>
            <a:r>
              <a:rPr lang="en-US" dirty="0" smtClean="0">
                <a:solidFill>
                  <a:prstClr val="black"/>
                </a:solidFill>
              </a:rPr>
              <a:t>Reference variables must be initialized</a:t>
            </a:r>
          </a:p>
          <a:p>
            <a:pPr lvl="1"/>
            <a:r>
              <a:rPr lang="en-US" dirty="0" smtClean="0">
                <a:solidFill>
                  <a:prstClr val="black"/>
                </a:solidFill>
              </a:rPr>
              <a:t>Whatever they are initialized to must be </a:t>
            </a:r>
            <a:r>
              <a:rPr lang="en-US" i="1" dirty="0" smtClean="0">
                <a:solidFill>
                  <a:prstClr val="black"/>
                </a:solidFill>
              </a:rPr>
              <a:t>assignable</a:t>
            </a:r>
            <a:endParaRPr lang="en-US" dirty="0" smtClean="0">
              <a:solidFill>
                <a:prstClr val="black"/>
              </a:solidFill>
            </a:endParaRPr>
          </a:p>
          <a:p>
            <a:pPr lvl="2"/>
            <a:r>
              <a:rPr lang="en-US" dirty="0" smtClean="0">
                <a:solidFill>
                  <a:prstClr val="black"/>
                </a:solidFill>
              </a:rPr>
              <a:t>It must be able to be the left-hand side of an assignment operator</a:t>
            </a:r>
          </a:p>
          <a:p>
            <a:pPr lvl="2"/>
            <a:r>
              <a:rPr lang="en-US" dirty="0" smtClean="0">
                <a:solidFill>
                  <a:prstClr val="black"/>
                </a:solidFill>
              </a:rPr>
              <a:t>Anything that can be assigned to is also called an </a:t>
            </a:r>
            <a:r>
              <a:rPr lang="en-US" i="1" dirty="0" err="1" smtClean="0">
                <a:solidFill>
                  <a:prstClr val="black"/>
                </a:solidFill>
              </a:rPr>
              <a:t>lvalue</a:t>
            </a:r>
            <a:endParaRPr lang="en-US" dirty="0" smtClean="0">
              <a:solidFill>
                <a:prstClr val="black"/>
              </a:solidFill>
            </a:endParaRPr>
          </a:p>
          <a:p>
            <a:r>
              <a:rPr lang="en-US" dirty="0" smtClean="0">
                <a:solidFill>
                  <a:prstClr val="black"/>
                </a:solidFill>
              </a:rPr>
              <a:t>Whenever the reference variable is read,</a:t>
            </a:r>
          </a:p>
          <a:p>
            <a:pPr marL="0" indent="0">
              <a:buNone/>
            </a:pPr>
            <a:r>
              <a:rPr lang="en-US" dirty="0">
                <a:solidFill>
                  <a:prstClr val="black"/>
                </a:solidFill>
              </a:rPr>
              <a:t>	</a:t>
            </a:r>
            <a:r>
              <a:rPr lang="en-US" dirty="0" smtClean="0">
                <a:solidFill>
                  <a:prstClr val="black"/>
                </a:solidFill>
              </a:rPr>
              <a:t>what </a:t>
            </a:r>
            <a:r>
              <a:rPr lang="en-US" dirty="0" err="1" smtClean="0">
                <a:solidFill>
                  <a:prstClr val="black"/>
                </a:solidFill>
              </a:rPr>
              <a:t>lvalue</a:t>
            </a:r>
            <a:r>
              <a:rPr lang="en-US" dirty="0" smtClean="0">
                <a:solidFill>
                  <a:prstClr val="black"/>
                </a:solidFill>
              </a:rPr>
              <a:t> it was initialized with is read</a:t>
            </a:r>
          </a:p>
          <a:p>
            <a:r>
              <a:rPr lang="en-US" dirty="0" smtClean="0">
                <a:solidFill>
                  <a:prstClr val="black"/>
                </a:solidFill>
              </a:rPr>
              <a:t>Whenever the reference variable is assigned to,</a:t>
            </a:r>
          </a:p>
          <a:p>
            <a:pPr marL="0" indent="0">
              <a:buNone/>
            </a:pPr>
            <a:r>
              <a:rPr lang="en-US" dirty="0" smtClean="0">
                <a:solidFill>
                  <a:prstClr val="black"/>
                </a:solidFill>
              </a:rPr>
              <a:t>	whatever </a:t>
            </a:r>
            <a:r>
              <a:rPr lang="en-US" dirty="0" err="1" smtClean="0">
                <a:solidFill>
                  <a:prstClr val="black"/>
                </a:solidFill>
              </a:rPr>
              <a:t>lvalue</a:t>
            </a:r>
            <a:r>
              <a:rPr lang="en-US" dirty="0" smtClean="0">
                <a:solidFill>
                  <a:prstClr val="black"/>
                </a:solidFill>
              </a:rPr>
              <a:t> it was initialized with is assigned to</a:t>
            </a:r>
          </a:p>
          <a:p>
            <a:pPr lvl="1"/>
            <a:endParaRPr lang="en-CA" dirty="0" smtClean="0">
              <a:solidFill>
                <a:prstClr val="black"/>
              </a:solidFill>
            </a:endParaRPr>
          </a:p>
          <a:p>
            <a:pPr lvl="0"/>
            <a:r>
              <a:rPr lang="en-CA" dirty="0" smtClean="0">
                <a:solidFill>
                  <a:prstClr val="black"/>
                </a:solidFill>
              </a:rPr>
              <a:t>An alias does not create a new local variable, parameter, etc.</a:t>
            </a:r>
          </a:p>
          <a:p>
            <a:pPr lvl="1"/>
            <a:r>
              <a:rPr lang="en-US" dirty="0" smtClean="0">
                <a:solidFill>
                  <a:prstClr val="black"/>
                </a:solidFill>
              </a:rPr>
              <a:t>It simply gives another name for an existing identifier</a:t>
            </a:r>
          </a:p>
        </p:txBody>
      </p:sp>
    </p:spTree>
    <p:custDataLst>
      <p:tags r:id="rId1"/>
    </p:custDataLst>
    <p:extLst>
      <p:ext uri="{BB962C8B-B14F-4D97-AF65-F5344CB8AC3E}">
        <p14:creationId xmlns:p14="http://schemas.microsoft.com/office/powerpoint/2010/main" val="3164480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 local variables</a:t>
            </a:r>
            <a:endParaRPr lang="en-CA" dirty="0"/>
          </a:p>
        </p:txBody>
      </p:sp>
      <p:sp>
        <p:nvSpPr>
          <p:cNvPr id="3" name="Content Placeholder 2"/>
          <p:cNvSpPr>
            <a:spLocks noGrp="1"/>
          </p:cNvSpPr>
          <p:nvPr>
            <p:ph idx="1"/>
          </p:nvPr>
        </p:nvSpPr>
        <p:spPr/>
        <p:txBody>
          <a:bodyPr/>
          <a:lstStyle/>
          <a:p>
            <a:r>
              <a:rPr lang="en-CA" dirty="0" smtClean="0"/>
              <a:t>For example:</a:t>
            </a:r>
          </a:p>
          <a:p>
            <a:pPr marL="800100" lvl="2" indent="0">
              <a:buNone/>
            </a:pPr>
            <a:r>
              <a:rPr lang="en-CA" sz="1600" dirty="0" smtClean="0">
                <a:latin typeface="Consolas" panose="020B0609020204030204" pitchFamily="49" charset="0"/>
                <a:cs typeface="Consolas" panose="020B0609020204030204" pitchFamily="49" charset="0"/>
              </a:rPr>
              <a:t>#include &lt;iostream&gt;</a:t>
            </a:r>
          </a:p>
          <a:p>
            <a:pPr marL="800100" lvl="2" indent="0">
              <a:buNone/>
            </a:pPr>
            <a:r>
              <a:rPr lang="en-CA" sz="1600" dirty="0" smtClean="0">
                <a:latin typeface="Consolas" panose="020B0609020204030204" pitchFamily="49" charset="0"/>
                <a:cs typeface="Consolas" panose="020B0609020204030204" pitchFamily="49" charset="0"/>
              </a:rPr>
              <a:t>int main();</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int main()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  m{42};</a:t>
            </a:r>
          </a:p>
          <a:p>
            <a:pPr marL="800100" lvl="2" indent="0">
              <a:buNone/>
            </a:pPr>
            <a:r>
              <a:rPr lang="en-CA" sz="1600" b="1" dirty="0">
                <a:solidFill>
                  <a:srgbClr val="FF0000"/>
                </a:solidFill>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   </a:t>
            </a:r>
            <a:r>
              <a:rPr lang="en-CA" sz="1600" b="1" dirty="0" err="1" smtClean="0">
                <a:solidFill>
                  <a:srgbClr val="FF0000"/>
                </a:solidFill>
                <a:latin typeface="Consolas" panose="020B0609020204030204" pitchFamily="49" charset="0"/>
                <a:cs typeface="Consolas" panose="020B0609020204030204" pitchFamily="49" charset="0"/>
              </a:rPr>
              <a:t>int</a:t>
            </a:r>
            <a:r>
              <a:rPr lang="en-CA" sz="1600" b="1" dirty="0" smtClean="0">
                <a:solidFill>
                  <a:srgbClr val="FF0000"/>
                </a:solidFill>
                <a:latin typeface="Consolas" panose="020B0609020204030204" pitchFamily="49" charset="0"/>
                <a:cs typeface="Consolas" panose="020B0609020204030204" pitchFamily="49" charset="0"/>
              </a:rPr>
              <a:t> &amp;n{m};</a:t>
            </a:r>
          </a:p>
          <a:p>
            <a:pPr marL="800100" lvl="2" indent="0">
              <a:buNone/>
            </a:pPr>
            <a:r>
              <a:rPr lang="en-CA" sz="1600" dirty="0" smtClean="0">
                <a:latin typeface="Consolas" panose="020B0609020204030204" pitchFamily="49" charset="0"/>
                <a:cs typeface="Consolas" panose="020B0609020204030204" pitchFamily="49" charset="0"/>
              </a:rPr>
              <a:t>    // Now, 'n' is an alias for 'm'</a:t>
            </a:r>
          </a:p>
          <a:p>
            <a:pPr marL="800100" lvl="2" indent="0">
              <a:buNone/>
            </a:pPr>
            <a:r>
              <a:rPr lang="en-CA" sz="1600" dirty="0" smtClean="0">
                <a:latin typeface="Consolas" panose="020B0609020204030204" pitchFamily="49" charset="0"/>
                <a:cs typeface="Consolas" panose="020B0609020204030204" pitchFamily="49" charset="0"/>
              </a:rPr>
              <a:t>    std::cout &lt;&lt; "m = " &lt;&lt; m &lt;&lt; ", \tn = " &lt;&lt; n &lt;&lt; std::endl;</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 = 91;</a:t>
            </a:r>
          </a:p>
          <a:p>
            <a:pPr marL="800100" lvl="2" indent="0">
              <a:buNone/>
            </a:pPr>
            <a:r>
              <a:rPr lang="en-CA" sz="1600" dirty="0">
                <a:latin typeface="Consolas" panose="020B0609020204030204" pitchFamily="49" charset="0"/>
                <a:cs typeface="Consolas" panose="020B0609020204030204" pitchFamily="49" charset="0"/>
              </a:rPr>
              <a:t>    std::cout &lt;&lt; "m = " &lt;&lt; m &lt;&lt; ", </a:t>
            </a:r>
            <a:r>
              <a:rPr lang="en-CA" sz="1600" dirty="0" smtClean="0">
                <a:latin typeface="Consolas" panose="020B0609020204030204" pitchFamily="49" charset="0"/>
                <a:cs typeface="Consolas" panose="020B0609020204030204" pitchFamily="49" charset="0"/>
              </a:rPr>
              <a:t>\tn </a:t>
            </a:r>
            <a:r>
              <a:rPr lang="en-CA" sz="1600" dirty="0">
                <a:latin typeface="Consolas" panose="020B0609020204030204" pitchFamily="49" charset="0"/>
                <a:cs typeface="Consolas" panose="020B0609020204030204" pitchFamily="49" charset="0"/>
              </a:rPr>
              <a:t>= " &lt;&lt; n &lt;&lt; std::endl</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n = 360;</a:t>
            </a:r>
          </a:p>
          <a:p>
            <a:pPr marL="800100" lvl="2" indent="0">
              <a:buNone/>
            </a:pPr>
            <a:r>
              <a:rPr lang="en-CA" sz="1600" dirty="0">
                <a:latin typeface="Consolas" panose="020B0609020204030204" pitchFamily="49" charset="0"/>
                <a:cs typeface="Consolas" panose="020B0609020204030204" pitchFamily="49" charset="0"/>
              </a:rPr>
              <a:t>    std::cout &lt;&lt; "m = " &lt;&lt; m &lt;&lt; ", </a:t>
            </a:r>
            <a:r>
              <a:rPr lang="en-CA" sz="1600" dirty="0" smtClean="0">
                <a:latin typeface="Consolas" panose="020B0609020204030204" pitchFamily="49" charset="0"/>
                <a:cs typeface="Consolas" panose="020B0609020204030204" pitchFamily="49" charset="0"/>
              </a:rPr>
              <a:t>\tn </a:t>
            </a:r>
            <a:r>
              <a:rPr lang="en-CA" sz="1600" dirty="0">
                <a:latin typeface="Consolas" panose="020B0609020204030204" pitchFamily="49" charset="0"/>
                <a:cs typeface="Consolas" panose="020B0609020204030204" pitchFamily="49" charset="0"/>
              </a:rPr>
              <a:t>= " &lt;&lt; n &lt;&lt; std::endl;</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a:t>
            </a:r>
          </a:p>
        </p:txBody>
      </p:sp>
      <p:sp>
        <p:nvSpPr>
          <p:cNvPr id="4" name="TextBox 3"/>
          <p:cNvSpPr txBox="1"/>
          <p:nvPr/>
        </p:nvSpPr>
        <p:spPr>
          <a:xfrm>
            <a:off x="5487254" y="2492896"/>
            <a:ext cx="3477234" cy="1200329"/>
          </a:xfrm>
          <a:prstGeom prst="rect">
            <a:avLst/>
          </a:prstGeom>
          <a:noFill/>
        </p:spPr>
        <p:txBody>
          <a:bodyPr wrap="none" rtlCol="0">
            <a:spAutoFit/>
          </a:bodyPr>
          <a:lstStyle/>
          <a:p>
            <a:r>
              <a:rPr lang="pt-BR" dirty="0" smtClean="0">
                <a:solidFill>
                  <a:srgbClr val="0070C0"/>
                </a:solidFill>
                <a:latin typeface="Georgia" panose="02040502050405020303" pitchFamily="18" charset="0"/>
              </a:rPr>
              <a:t>Output:</a:t>
            </a:r>
          </a:p>
          <a:p>
            <a:r>
              <a:rPr lang="pt-BR" dirty="0">
                <a:solidFill>
                  <a:srgbClr val="0070C0"/>
                </a:solidFill>
                <a:latin typeface="Consolas" panose="020B0609020204030204" pitchFamily="49" charset="0"/>
                <a:cs typeface="Consolas" panose="020B0609020204030204" pitchFamily="49" charset="0"/>
              </a:rPr>
              <a:t> </a:t>
            </a:r>
            <a:r>
              <a:rPr lang="pt-BR" dirty="0" smtClean="0">
                <a:solidFill>
                  <a:srgbClr val="0070C0"/>
                </a:solidFill>
                <a:latin typeface="Consolas" panose="020B0609020204030204" pitchFamily="49" charset="0"/>
                <a:cs typeface="Consolas" panose="020B0609020204030204" pitchFamily="49" charset="0"/>
              </a:rPr>
              <a:t>  m </a:t>
            </a:r>
            <a:r>
              <a:rPr lang="pt-BR" dirty="0">
                <a:solidFill>
                  <a:srgbClr val="0070C0"/>
                </a:solidFill>
                <a:latin typeface="Consolas" panose="020B0609020204030204" pitchFamily="49" charset="0"/>
                <a:cs typeface="Consolas" panose="020B0609020204030204" pitchFamily="49" charset="0"/>
              </a:rPr>
              <a:t>= 42,         n = 42</a:t>
            </a:r>
          </a:p>
          <a:p>
            <a:r>
              <a:rPr lang="pt-BR" dirty="0" smtClean="0">
                <a:solidFill>
                  <a:srgbClr val="0070C0"/>
                </a:solidFill>
                <a:latin typeface="Consolas" panose="020B0609020204030204" pitchFamily="49" charset="0"/>
                <a:cs typeface="Consolas" panose="020B0609020204030204" pitchFamily="49" charset="0"/>
              </a:rPr>
              <a:t>   m </a:t>
            </a:r>
            <a:r>
              <a:rPr lang="pt-BR" dirty="0">
                <a:solidFill>
                  <a:srgbClr val="0070C0"/>
                </a:solidFill>
                <a:latin typeface="Consolas" panose="020B0609020204030204" pitchFamily="49" charset="0"/>
                <a:cs typeface="Consolas" panose="020B0609020204030204" pitchFamily="49" charset="0"/>
              </a:rPr>
              <a:t>= 91,         n = 91</a:t>
            </a:r>
          </a:p>
          <a:p>
            <a:r>
              <a:rPr lang="pt-BR" dirty="0" smtClean="0">
                <a:solidFill>
                  <a:srgbClr val="0070C0"/>
                </a:solidFill>
                <a:latin typeface="Consolas" panose="020B0609020204030204" pitchFamily="49" charset="0"/>
                <a:cs typeface="Consolas" panose="020B0609020204030204" pitchFamily="49" charset="0"/>
              </a:rPr>
              <a:t>   m </a:t>
            </a:r>
            <a:r>
              <a:rPr lang="pt-BR" dirty="0">
                <a:solidFill>
                  <a:srgbClr val="0070C0"/>
                </a:solidFill>
                <a:latin typeface="Consolas" panose="020B0609020204030204" pitchFamily="49" charset="0"/>
                <a:cs typeface="Consolas" panose="020B0609020204030204" pitchFamily="49" charset="0"/>
              </a:rPr>
              <a:t>= 360,        n = </a:t>
            </a:r>
            <a:r>
              <a:rPr lang="pt-BR" dirty="0" smtClean="0">
                <a:solidFill>
                  <a:srgbClr val="0070C0"/>
                </a:solidFill>
                <a:latin typeface="Consolas" panose="020B0609020204030204" pitchFamily="49" charset="0"/>
                <a:cs typeface="Consolas" panose="020B0609020204030204" pitchFamily="49" charset="0"/>
              </a:rPr>
              <a:t>360</a:t>
            </a:r>
            <a:endParaRPr lang="pt-BR" dirty="0">
              <a:solidFill>
                <a:srgbClr val="0070C0"/>
              </a:solidFill>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089155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 local variables</a:t>
            </a:r>
            <a:endParaRPr lang="en-CA" dirty="0"/>
          </a:p>
        </p:txBody>
      </p:sp>
      <p:sp>
        <p:nvSpPr>
          <p:cNvPr id="3" name="Content Placeholder 2"/>
          <p:cNvSpPr>
            <a:spLocks noGrp="1"/>
          </p:cNvSpPr>
          <p:nvPr>
            <p:ph idx="1"/>
          </p:nvPr>
        </p:nvSpPr>
        <p:spPr/>
        <p:txBody>
          <a:bodyPr/>
          <a:lstStyle/>
          <a:p>
            <a:r>
              <a:rPr lang="en-CA" dirty="0" smtClean="0"/>
              <a:t>You could use this to simplify the appearance of your code</a:t>
            </a:r>
          </a:p>
          <a:p>
            <a:pPr marL="800100" lvl="2" indent="0">
              <a:buNone/>
            </a:pPr>
            <a:r>
              <a:rPr lang="en-CA" sz="1600" dirty="0" smtClean="0">
                <a:latin typeface="Consolas" panose="020B0609020204030204" pitchFamily="49" charset="0"/>
                <a:cs typeface="Consolas" panose="020B0609020204030204" pitchFamily="49" charset="0"/>
              </a:rPr>
              <a:t>#include &lt;</a:t>
            </a:r>
            <a:r>
              <a:rPr lang="en-CA" sz="1600" dirty="0" err="1" smtClean="0">
                <a:latin typeface="Consolas" panose="020B0609020204030204" pitchFamily="49" charset="0"/>
                <a:cs typeface="Consolas" panose="020B0609020204030204" pitchFamily="49" charset="0"/>
              </a:rPr>
              <a:t>iostream</a:t>
            </a:r>
            <a:r>
              <a:rPr lang="en-CA" sz="1600" dirty="0" smtClean="0">
                <a:latin typeface="Consolas" panose="020B0609020204030204" pitchFamily="49" charset="0"/>
                <a:cs typeface="Consolas" panose="020B0609020204030204" pitchFamily="49" charset="0"/>
              </a:rPr>
              <a:t>&gt;</a:t>
            </a:r>
          </a:p>
          <a:p>
            <a:pPr marL="800100" lvl="2" indent="0">
              <a:buNone/>
            </a:pPr>
            <a:r>
              <a:rPr lang="en-US" sz="1600" dirty="0" smtClean="0">
                <a:latin typeface="Consolas" panose="020B0609020204030204" pitchFamily="49" charset="0"/>
                <a:cs typeface="Consolas" panose="020B0609020204030204" pitchFamily="49" charset="0"/>
              </a:rPr>
              <a:t>#include &lt;</a:t>
            </a:r>
            <a:r>
              <a:rPr lang="en-US" sz="1600" dirty="0" err="1" smtClean="0">
                <a:latin typeface="Consolas" panose="020B0609020204030204" pitchFamily="49" charset="0"/>
                <a:cs typeface="Consolas" panose="020B0609020204030204" pitchFamily="49" charset="0"/>
              </a:rPr>
              <a:t>cmath</a:t>
            </a:r>
            <a:r>
              <a:rPr lang="en-US" sz="1600" dirty="0" smtClean="0">
                <a:latin typeface="Consolas" panose="020B0609020204030204" pitchFamily="49" charset="0"/>
                <a:cs typeface="Consolas" panose="020B0609020204030204" pitchFamily="49" charset="0"/>
              </a:rPr>
              <a:t>&gt;</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int main();</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int main()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double </a:t>
            </a:r>
            <a:r>
              <a:rPr lang="en-CA" sz="1600" dirty="0" err="1" smtClean="0">
                <a:solidFill>
                  <a:srgbClr val="FF0000"/>
                </a:solidFill>
                <a:latin typeface="Consolas" panose="020B0609020204030204" pitchFamily="49" charset="0"/>
                <a:cs typeface="Consolas" panose="020B0609020204030204" pitchFamily="49" charset="0"/>
              </a:rPr>
              <a:t>const</a:t>
            </a:r>
            <a:r>
              <a:rPr lang="en-CA" sz="1600" dirty="0" smtClean="0">
                <a:solidFill>
                  <a:srgbClr val="FF000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&amp;pi{ M_PI };</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 From here on in, you can just use 'pi' instead of 'M_PI'</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return 0;</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a:t>
            </a:r>
          </a:p>
        </p:txBody>
      </p:sp>
      <p:sp>
        <p:nvSpPr>
          <p:cNvPr id="5" name="Rectangle 4"/>
          <p:cNvSpPr/>
          <p:nvPr/>
        </p:nvSpPr>
        <p:spPr>
          <a:xfrm>
            <a:off x="3059832" y="5529282"/>
            <a:ext cx="5144357" cy="400110"/>
          </a:xfrm>
          <a:prstGeom prst="rect">
            <a:avLst/>
          </a:prstGeom>
        </p:spPr>
        <p:txBody>
          <a:bodyPr wrap="none">
            <a:spAutoFit/>
          </a:bodyPr>
          <a:lstStyle/>
          <a:p>
            <a:r>
              <a:rPr lang="en-CA" sz="2000" dirty="0" smtClean="0">
                <a:solidFill>
                  <a:srgbClr val="0070C0"/>
                </a:solidFill>
                <a:latin typeface="Georgia" panose="02040502050405020303" pitchFamily="18" charset="0"/>
              </a:rPr>
              <a:t>This does not introduce a new local variable</a:t>
            </a:r>
            <a:endParaRPr lang="en-CA" sz="2000" dirty="0">
              <a:solidFill>
                <a:srgbClr val="0070C0"/>
              </a:solidFill>
              <a:latin typeface="Georgia" panose="02040502050405020303" pitchFamily="18" charset="0"/>
            </a:endParaRPr>
          </a:p>
        </p:txBody>
      </p:sp>
      <p:sp>
        <p:nvSpPr>
          <p:cNvPr id="6" name="Rectangle 5"/>
          <p:cNvSpPr/>
          <p:nvPr/>
        </p:nvSpPr>
        <p:spPr>
          <a:xfrm>
            <a:off x="3290664" y="2688547"/>
            <a:ext cx="4188967" cy="646331"/>
          </a:xfrm>
          <a:prstGeom prst="rect">
            <a:avLst/>
          </a:prstGeom>
        </p:spPr>
        <p:txBody>
          <a:bodyPr wrap="none">
            <a:spAutoFit/>
          </a:bodyPr>
          <a:lstStyle/>
          <a:p>
            <a:r>
              <a:rPr lang="en-CA" dirty="0" smtClean="0">
                <a:solidFill>
                  <a:srgbClr val="FF0000"/>
                </a:solidFill>
                <a:latin typeface="Consolas" panose="020B0609020204030204" pitchFamily="49" charset="0"/>
              </a:rPr>
              <a:t>M_PI</a:t>
            </a:r>
            <a:r>
              <a:rPr lang="en-CA" dirty="0" smtClean="0">
                <a:solidFill>
                  <a:srgbClr val="FF0000"/>
                </a:solidFill>
                <a:latin typeface="Georgia" panose="02040502050405020303" pitchFamily="18" charset="0"/>
              </a:rPr>
              <a:t> is declared </a:t>
            </a:r>
            <a:r>
              <a:rPr lang="en-CA" dirty="0" err="1" smtClean="0">
                <a:solidFill>
                  <a:srgbClr val="FF0000"/>
                </a:solidFill>
                <a:latin typeface="Consolas" panose="020B0609020204030204" pitchFamily="49" charset="0"/>
              </a:rPr>
              <a:t>const</a:t>
            </a:r>
            <a:r>
              <a:rPr lang="en-CA" dirty="0" smtClean="0">
                <a:solidFill>
                  <a:srgbClr val="FF0000"/>
                </a:solidFill>
                <a:latin typeface="Georgia" panose="02040502050405020303" pitchFamily="18" charset="0"/>
              </a:rPr>
              <a:t>,</a:t>
            </a:r>
          </a:p>
          <a:p>
            <a:r>
              <a:rPr lang="en-US" dirty="0">
                <a:solidFill>
                  <a:srgbClr val="FF0000"/>
                </a:solidFill>
                <a:latin typeface="Georgia" panose="02040502050405020303" pitchFamily="18" charset="0"/>
              </a:rPr>
              <a:t> </a:t>
            </a:r>
            <a:r>
              <a:rPr lang="en-US" dirty="0" smtClean="0">
                <a:solidFill>
                  <a:srgbClr val="FF0000"/>
                </a:solidFill>
                <a:latin typeface="Georgia" panose="02040502050405020303" pitchFamily="18" charset="0"/>
              </a:rPr>
              <a:t>   so your reference must also be </a:t>
            </a:r>
            <a:r>
              <a:rPr lang="en-US" dirty="0" err="1" smtClean="0">
                <a:solidFill>
                  <a:srgbClr val="FF0000"/>
                </a:solidFill>
                <a:latin typeface="Consolas" panose="020B0609020204030204" pitchFamily="49" charset="0"/>
              </a:rPr>
              <a:t>const</a:t>
            </a:r>
            <a:endParaRPr lang="en-CA" dirty="0">
              <a:solidFill>
                <a:srgbClr val="FF0000"/>
              </a:solidFill>
              <a:latin typeface="Consolas" panose="020B0609020204030204" pitchFamily="49" charset="0"/>
            </a:endParaRPr>
          </a:p>
        </p:txBody>
      </p:sp>
      <p:sp>
        <p:nvSpPr>
          <p:cNvPr id="8" name="Rounded Rectangle 7"/>
          <p:cNvSpPr/>
          <p:nvPr/>
        </p:nvSpPr>
        <p:spPr>
          <a:xfrm>
            <a:off x="2483768" y="3717032"/>
            <a:ext cx="720080" cy="3479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572352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Pass-by-value</a:t>
            </a:r>
            <a:endParaRPr lang="en-CA" dirty="0"/>
          </a:p>
        </p:txBody>
      </p:sp>
      <p:sp>
        <p:nvSpPr>
          <p:cNvPr id="3" name="Content Placeholder 2"/>
          <p:cNvSpPr>
            <a:spLocks noGrp="1"/>
          </p:cNvSpPr>
          <p:nvPr>
            <p:ph idx="1"/>
          </p:nvPr>
        </p:nvSpPr>
        <p:spPr/>
        <p:txBody>
          <a:bodyPr/>
          <a:lstStyle/>
          <a:p>
            <a:r>
              <a:rPr lang="en-CA" dirty="0" smtClean="0"/>
              <a:t>Notice that whenever we called a function,</a:t>
            </a:r>
          </a:p>
          <a:p>
            <a:pPr marL="0" indent="0">
              <a:buNone/>
            </a:pPr>
            <a:r>
              <a:rPr lang="en-US" dirty="0"/>
              <a:t>	</a:t>
            </a:r>
            <a:r>
              <a:rPr lang="en-US" dirty="0" smtClean="0"/>
              <a:t>the value of the argument was assigned to the parameter</a:t>
            </a:r>
          </a:p>
          <a:p>
            <a:pPr lvl="1"/>
            <a:r>
              <a:rPr lang="en-US" dirty="0" smtClean="0"/>
              <a:t>This leaves the argument unchanged</a:t>
            </a:r>
          </a:p>
          <a:p>
            <a:pPr marL="857250" lvl="2" indent="0">
              <a:buNone/>
            </a:pPr>
            <a:r>
              <a:rPr lang="en-US" sz="1500" dirty="0" smtClean="0">
                <a:latin typeface="Consolas" panose="020B0609020204030204" pitchFamily="49" charset="0"/>
              </a:rPr>
              <a:t>// Function definitions</a:t>
            </a:r>
          </a:p>
          <a:p>
            <a:pPr marL="857250" lvl="2" indent="0">
              <a:buNone/>
            </a:pPr>
            <a:r>
              <a:rPr lang="en-US" sz="1500" dirty="0" smtClean="0">
                <a:latin typeface="Consolas" panose="020B0609020204030204" pitchFamily="49" charset="0"/>
              </a:rPr>
              <a:t>void f( </a:t>
            </a:r>
            <a:r>
              <a:rPr lang="en-US" sz="1500" dirty="0" err="1" smtClean="0">
                <a:latin typeface="Consolas" panose="020B0609020204030204" pitchFamily="49" charset="0"/>
              </a:rPr>
              <a:t>int</a:t>
            </a:r>
            <a:r>
              <a:rPr lang="en-US" sz="1500" dirty="0" smtClean="0">
                <a:latin typeface="Consolas" panose="020B0609020204030204" pitchFamily="49" charset="0"/>
              </a:rPr>
              <a:t> k ) {</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k++;</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cout</a:t>
            </a:r>
            <a:r>
              <a:rPr lang="en-US" sz="1500" dirty="0" smtClean="0">
                <a:latin typeface="Consolas" panose="020B0609020204030204" pitchFamily="49" charset="0"/>
              </a:rPr>
              <a:t> &lt;&lt; k &lt;&lt;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endl</a:t>
            </a:r>
            <a:r>
              <a:rPr lang="en-US" sz="1500" dirty="0" smtClean="0">
                <a:latin typeface="Consolas" panose="020B0609020204030204" pitchFamily="49" charset="0"/>
              </a:rPr>
              <a:t>;</a:t>
            </a:r>
          </a:p>
          <a:p>
            <a:pPr marL="857250" lvl="2" indent="0">
              <a:buNone/>
            </a:pPr>
            <a:r>
              <a:rPr lang="en-US" sz="1500" dirty="0" smtClean="0">
                <a:latin typeface="Consolas" panose="020B0609020204030204" pitchFamily="49" charset="0"/>
              </a:rPr>
              <a:t>}</a:t>
            </a:r>
          </a:p>
          <a:p>
            <a:pPr marL="857250" lvl="2" indent="0">
              <a:buNone/>
            </a:pPr>
            <a:endParaRPr lang="en-US" sz="1500" dirty="0" smtClean="0">
              <a:latin typeface="Consolas" panose="020B0609020204030204" pitchFamily="49" charset="0"/>
            </a:endParaRPr>
          </a:p>
          <a:p>
            <a:pPr marL="857250" lvl="2" indent="0">
              <a:buNone/>
            </a:pPr>
            <a:r>
              <a:rPr lang="en-US" sz="1500" dirty="0" err="1" smtClean="0">
                <a:latin typeface="Consolas" panose="020B0609020204030204" pitchFamily="49" charset="0"/>
              </a:rPr>
              <a:t>int</a:t>
            </a:r>
            <a:r>
              <a:rPr lang="en-US" sz="1500" dirty="0" smtClean="0">
                <a:latin typeface="Consolas" panose="020B0609020204030204" pitchFamily="49" charset="0"/>
              </a:rPr>
              <a:t> main() {</a:t>
            </a:r>
          </a:p>
          <a:p>
            <a:pPr marL="857250" lvl="2" indent="0">
              <a:buNone/>
            </a:pPr>
            <a:r>
              <a:rPr lang="en-US" sz="1500" dirty="0" smtClean="0">
                <a:latin typeface="Consolas" panose="020B0609020204030204" pitchFamily="49" charset="0"/>
              </a:rPr>
              <a:t>    </a:t>
            </a:r>
            <a:r>
              <a:rPr lang="en-US" sz="1500" dirty="0" err="1" smtClean="0">
                <a:latin typeface="Consolas" panose="020B0609020204030204" pitchFamily="49" charset="0"/>
              </a:rPr>
              <a:t>int</a:t>
            </a:r>
            <a:r>
              <a:rPr lang="en-US" sz="1500" dirty="0" smtClean="0">
                <a:latin typeface="Consolas" panose="020B0609020204030204" pitchFamily="49" charset="0"/>
              </a:rPr>
              <a:t> n{42};</a:t>
            </a:r>
          </a:p>
          <a:p>
            <a:pPr marL="857250" lvl="2" indent="0">
              <a:buNone/>
            </a:pPr>
            <a:r>
              <a:rPr lang="en-US" sz="1500" dirty="0" smtClean="0">
                <a:latin typeface="Consolas" panose="020B0609020204030204" pitchFamily="49" charset="0"/>
              </a:rPr>
              <a:t>    f( 42 );</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f( n );</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f( n + 107 );</a:t>
            </a:r>
          </a:p>
          <a:p>
            <a:pPr marL="857250" lvl="2"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cout</a:t>
            </a:r>
            <a:r>
              <a:rPr lang="en-US" sz="1500" dirty="0" smtClean="0">
                <a:latin typeface="Consolas" panose="020B0609020204030204" pitchFamily="49" charset="0"/>
              </a:rPr>
              <a:t> &lt;&lt; "n = " &lt;&lt; n &lt;&lt;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endl</a:t>
            </a:r>
            <a:r>
              <a:rPr lang="en-US" sz="1500" dirty="0" smtClean="0">
                <a:latin typeface="Consolas" panose="020B0609020204030204" pitchFamily="49" charset="0"/>
              </a:rPr>
              <a:t>;</a:t>
            </a:r>
          </a:p>
          <a:p>
            <a:pPr marL="857250" lvl="2" indent="0">
              <a:buNone/>
            </a:pPr>
            <a:endParaRPr lang="en-US" sz="1500" dirty="0" smtClean="0">
              <a:latin typeface="Consolas" panose="020B0609020204030204" pitchFamily="49" charset="0"/>
            </a:endParaRPr>
          </a:p>
          <a:p>
            <a:pPr marL="857250" lvl="2" indent="0">
              <a:buNone/>
            </a:pPr>
            <a:r>
              <a:rPr lang="en-US" sz="1500" dirty="0" smtClean="0">
                <a:latin typeface="Consolas" panose="020B0609020204030204" pitchFamily="49" charset="0"/>
              </a:rPr>
              <a:t>    return 0;</a:t>
            </a:r>
          </a:p>
          <a:p>
            <a:pPr marL="857250" lvl="2" indent="0">
              <a:buNone/>
            </a:pPr>
            <a:r>
              <a:rPr lang="en-US" sz="1500" dirty="0" smtClean="0">
                <a:latin typeface="Consolas" panose="020B0609020204030204" pitchFamily="49" charset="0"/>
              </a:rPr>
              <a:t>}</a:t>
            </a:r>
          </a:p>
        </p:txBody>
      </p:sp>
      <p:sp>
        <p:nvSpPr>
          <p:cNvPr id="5" name="TextBox 4"/>
          <p:cNvSpPr txBox="1"/>
          <p:nvPr/>
        </p:nvSpPr>
        <p:spPr>
          <a:xfrm>
            <a:off x="6156176" y="3093060"/>
            <a:ext cx="1324402" cy="1477328"/>
          </a:xfrm>
          <a:prstGeom prst="rect">
            <a:avLst/>
          </a:prstGeom>
          <a:noFill/>
        </p:spPr>
        <p:txBody>
          <a:bodyPr wrap="none" rtlCol="0">
            <a:spAutoFit/>
          </a:bodyPr>
          <a:lstStyle/>
          <a:p>
            <a:r>
              <a:rPr lang="pt-BR" dirty="0" smtClean="0">
                <a:solidFill>
                  <a:srgbClr val="0070C0"/>
                </a:solidFill>
                <a:latin typeface="Georgia" panose="02040502050405020303" pitchFamily="18" charset="0"/>
              </a:rPr>
              <a:t>Output:</a:t>
            </a:r>
          </a:p>
          <a:p>
            <a:r>
              <a:rPr lang="pt-BR" dirty="0">
                <a:solidFill>
                  <a:srgbClr val="0070C0"/>
                </a:solidFill>
                <a:latin typeface="Consolas" panose="020B0609020204030204" pitchFamily="49" charset="0"/>
                <a:cs typeface="Consolas" panose="020B0609020204030204" pitchFamily="49" charset="0"/>
              </a:rPr>
              <a:t> </a:t>
            </a:r>
            <a:r>
              <a:rPr lang="pt-BR" dirty="0" smtClean="0">
                <a:solidFill>
                  <a:srgbClr val="0070C0"/>
                </a:solidFill>
                <a:latin typeface="Consolas" panose="020B0609020204030204" pitchFamily="49" charset="0"/>
                <a:cs typeface="Consolas" panose="020B0609020204030204" pitchFamily="49" charset="0"/>
              </a:rPr>
              <a:t>  43</a:t>
            </a:r>
          </a:p>
          <a:p>
            <a:r>
              <a:rPr lang="pt-BR" dirty="0">
                <a:solidFill>
                  <a:srgbClr val="0070C0"/>
                </a:solidFill>
                <a:latin typeface="Consolas" panose="020B0609020204030204" pitchFamily="49" charset="0"/>
                <a:cs typeface="Consolas" panose="020B0609020204030204" pitchFamily="49" charset="0"/>
              </a:rPr>
              <a:t> </a:t>
            </a:r>
            <a:r>
              <a:rPr lang="pt-BR" dirty="0" smtClean="0">
                <a:solidFill>
                  <a:srgbClr val="0070C0"/>
                </a:solidFill>
                <a:latin typeface="Consolas" panose="020B0609020204030204" pitchFamily="49" charset="0"/>
                <a:cs typeface="Consolas" panose="020B0609020204030204" pitchFamily="49" charset="0"/>
              </a:rPr>
              <a:t>  43</a:t>
            </a:r>
          </a:p>
          <a:p>
            <a:r>
              <a:rPr lang="pt-BR" dirty="0">
                <a:solidFill>
                  <a:srgbClr val="0070C0"/>
                </a:solidFill>
                <a:latin typeface="Consolas" panose="020B0609020204030204" pitchFamily="49" charset="0"/>
                <a:cs typeface="Consolas" panose="020B0609020204030204" pitchFamily="49" charset="0"/>
              </a:rPr>
              <a:t> </a:t>
            </a:r>
            <a:r>
              <a:rPr lang="pt-BR" dirty="0" smtClean="0">
                <a:solidFill>
                  <a:srgbClr val="0070C0"/>
                </a:solidFill>
                <a:latin typeface="Consolas" panose="020B0609020204030204" pitchFamily="49" charset="0"/>
                <a:cs typeface="Consolas" panose="020B0609020204030204" pitchFamily="49" charset="0"/>
              </a:rPr>
              <a:t>  150</a:t>
            </a:r>
          </a:p>
          <a:p>
            <a:r>
              <a:rPr lang="pt-BR" dirty="0">
                <a:solidFill>
                  <a:srgbClr val="0070C0"/>
                </a:solidFill>
                <a:latin typeface="Consolas" panose="020B0609020204030204" pitchFamily="49" charset="0"/>
                <a:cs typeface="Consolas" panose="020B0609020204030204" pitchFamily="49" charset="0"/>
              </a:rPr>
              <a:t> </a:t>
            </a:r>
            <a:r>
              <a:rPr lang="pt-BR" dirty="0" smtClean="0">
                <a:solidFill>
                  <a:srgbClr val="0070C0"/>
                </a:solidFill>
                <a:latin typeface="Consolas" panose="020B0609020204030204" pitchFamily="49" charset="0"/>
                <a:cs typeface="Consolas" panose="020B0609020204030204" pitchFamily="49" charset="0"/>
              </a:rPr>
              <a:t>  n = 42</a:t>
            </a:r>
            <a:endParaRPr lang="pt-BR" dirty="0">
              <a:solidFill>
                <a:srgbClr val="0070C0"/>
              </a:solidFill>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143445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Pass-by-reference</a:t>
            </a:r>
            <a:endParaRPr lang="en-CA" dirty="0"/>
          </a:p>
        </p:txBody>
      </p:sp>
      <p:sp>
        <p:nvSpPr>
          <p:cNvPr id="3" name="Content Placeholder 2"/>
          <p:cNvSpPr>
            <a:spLocks noGrp="1"/>
          </p:cNvSpPr>
          <p:nvPr>
            <p:ph idx="1"/>
          </p:nvPr>
        </p:nvSpPr>
        <p:spPr/>
        <p:txBody>
          <a:bodyPr/>
          <a:lstStyle/>
          <a:p>
            <a:r>
              <a:rPr lang="en-CA" dirty="0" smtClean="0"/>
              <a:t>If a parameter is prefixed by an </a:t>
            </a:r>
            <a:r>
              <a:rPr lang="en-CA" dirty="0" smtClean="0">
                <a:latin typeface="Consolas" panose="020B0609020204030204" pitchFamily="49" charset="0"/>
                <a:cs typeface="Consolas" panose="020B0609020204030204" pitchFamily="49" charset="0"/>
              </a:rPr>
              <a:t>&amp;</a:t>
            </a:r>
            <a:r>
              <a:rPr lang="en-CA" dirty="0" smtClean="0"/>
              <a:t>,</a:t>
            </a:r>
          </a:p>
          <a:p>
            <a:pPr marL="0" indent="0">
              <a:buNone/>
            </a:pPr>
            <a:r>
              <a:rPr lang="en-CA" dirty="0"/>
              <a:t>	</a:t>
            </a:r>
            <a:r>
              <a:rPr lang="en-CA" dirty="0" smtClean="0"/>
              <a:t>the parameter is now an alias for the argument</a:t>
            </a:r>
          </a:p>
          <a:p>
            <a:pPr lvl="1"/>
            <a:r>
              <a:rPr lang="en-US" dirty="0" smtClean="0"/>
              <a:t>Now arguments are restricted to what can be assigned to</a:t>
            </a:r>
          </a:p>
          <a:p>
            <a:pPr lvl="2"/>
            <a:r>
              <a:rPr lang="en-US" dirty="0" smtClean="0"/>
              <a:t>That is, </a:t>
            </a:r>
            <a:r>
              <a:rPr lang="en-US" dirty="0" smtClean="0"/>
              <a:t>“</a:t>
            </a:r>
            <a:r>
              <a:rPr lang="en-US" i="1" dirty="0" err="1" smtClean="0"/>
              <a:t>lvalues</a:t>
            </a:r>
            <a:r>
              <a:rPr lang="en-US" dirty="0" smtClean="0"/>
              <a:t>”</a:t>
            </a:r>
            <a:endParaRPr lang="en-CA" i="1" dirty="0" smtClean="0"/>
          </a:p>
          <a:p>
            <a:pPr lvl="1"/>
            <a:r>
              <a:rPr lang="en-CA" dirty="0" smtClean="0"/>
              <a:t>Any change to the parameter changes the value of the argument</a:t>
            </a:r>
          </a:p>
        </p:txBody>
      </p:sp>
    </p:spTree>
    <p:custDataLst>
      <p:tags r:id="rId1"/>
    </p:custDataLst>
    <p:extLst>
      <p:ext uri="{BB962C8B-B14F-4D97-AF65-F5344CB8AC3E}">
        <p14:creationId xmlns:p14="http://schemas.microsoft.com/office/powerpoint/2010/main" val="334058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Pass-by-reference</a:t>
            </a:r>
            <a:endParaRPr lang="en-CA" dirty="0"/>
          </a:p>
        </p:txBody>
      </p:sp>
      <p:sp>
        <p:nvSpPr>
          <p:cNvPr id="3" name="Content Placeholder 2"/>
          <p:cNvSpPr>
            <a:spLocks noGrp="1"/>
          </p:cNvSpPr>
          <p:nvPr>
            <p:ph idx="1"/>
          </p:nvPr>
        </p:nvSpPr>
        <p:spPr/>
        <p:txBody>
          <a:bodyPr/>
          <a:lstStyle/>
          <a:p>
            <a:r>
              <a:rPr lang="en-CA" dirty="0" smtClean="0"/>
              <a:t>Example:</a:t>
            </a:r>
          </a:p>
          <a:p>
            <a:pPr marL="800100" lvl="2" indent="0">
              <a:buNone/>
            </a:pPr>
            <a:r>
              <a:rPr lang="en-CA" dirty="0">
                <a:latin typeface="Consolas" panose="020B0609020204030204" pitchFamily="49" charset="0"/>
                <a:cs typeface="Consolas" panose="020B0609020204030204" pitchFamily="49" charset="0"/>
              </a:rPr>
              <a:t>void reset( int </a:t>
            </a:r>
            <a:r>
              <a:rPr lang="en-CA" dirty="0">
                <a:solidFill>
                  <a:srgbClr val="FF0000"/>
                </a:solidFill>
                <a:latin typeface="Consolas" panose="020B0609020204030204" pitchFamily="49" charset="0"/>
                <a:cs typeface="Consolas" panose="020B0609020204030204" pitchFamily="49" charset="0"/>
              </a:rPr>
              <a:t>&amp;</a:t>
            </a:r>
            <a:r>
              <a:rPr lang="en-CA" dirty="0">
                <a:latin typeface="Consolas" panose="020B0609020204030204" pitchFamily="49" charset="0"/>
                <a:cs typeface="Consolas" panose="020B0609020204030204" pitchFamily="49" charset="0"/>
              </a:rPr>
              <a:t>n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void reset( int </a:t>
            </a:r>
            <a:r>
              <a:rPr lang="en-CA" dirty="0" smtClean="0">
                <a:solidFill>
                  <a:srgbClr val="FF0000"/>
                </a:solidFill>
                <a:latin typeface="Consolas" panose="020B0609020204030204" pitchFamily="49" charset="0"/>
                <a:cs typeface="Consolas" panose="020B0609020204030204" pitchFamily="49" charset="0"/>
              </a:rPr>
              <a:t>&amp;</a:t>
            </a:r>
            <a:r>
              <a:rPr lang="en-CA" dirty="0" smtClean="0">
                <a:latin typeface="Consolas" panose="020B0609020204030204" pitchFamily="49" charset="0"/>
                <a:cs typeface="Consolas" panose="020B0609020204030204" pitchFamily="49" charset="0"/>
              </a:rPr>
              <a:t>n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n = 0;</a:t>
            </a:r>
          </a:p>
          <a:p>
            <a:pPr marL="800100" lvl="2" indent="0">
              <a:buNone/>
            </a:pPr>
            <a:r>
              <a:rPr lang="en-CA" dirty="0">
                <a:latin typeface="Consolas" panose="020B0609020204030204" pitchFamily="49" charset="0"/>
                <a:cs typeface="Consolas" panose="020B0609020204030204" pitchFamily="49" charset="0"/>
              </a:rPr>
              <a:t>}</a:t>
            </a:r>
          </a:p>
          <a:p>
            <a:endParaRPr lang="en-CA" dirty="0" smtClean="0"/>
          </a:p>
          <a:p>
            <a:r>
              <a:rPr lang="en-CA" dirty="0" smtClean="0"/>
              <a:t>Any argument is passed by reference</a:t>
            </a:r>
          </a:p>
          <a:p>
            <a:pPr lvl="1"/>
            <a:r>
              <a:rPr lang="en-CA" dirty="0" smtClean="0"/>
              <a:t>A change to the parameter </a:t>
            </a:r>
            <a:r>
              <a:rPr lang="en-CA" dirty="0" smtClean="0">
                <a:latin typeface="Consolas" panose="020B0609020204030204" pitchFamily="49" charset="0"/>
                <a:cs typeface="Consolas" panose="020B0609020204030204" pitchFamily="49" charset="0"/>
              </a:rPr>
              <a:t>n</a:t>
            </a:r>
            <a:r>
              <a:rPr lang="en-CA" dirty="0" smtClean="0"/>
              <a:t> also changes the argument</a:t>
            </a: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k</a:t>
            </a:r>
            <a:r>
              <a:rPr lang="en-CA" dirty="0" smtClean="0">
                <a:latin typeface="Consolas" panose="020B0609020204030204" pitchFamily="49" charset="0"/>
                <a:cs typeface="Consolas" panose="020B0609020204030204" pitchFamily="49" charset="0"/>
              </a:rPr>
              <a:t>{ 42 };</a:t>
            </a: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reset( k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k &lt;&lt; std::endl;  </a:t>
            </a:r>
            <a:endParaRPr lang="en-CA" dirty="0" smtClean="0">
              <a:solidFill>
                <a:srgbClr val="0070C0"/>
              </a:solidFill>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0;</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
        <p:nvSpPr>
          <p:cNvPr id="4" name="Rectangle 3"/>
          <p:cNvSpPr/>
          <p:nvPr/>
        </p:nvSpPr>
        <p:spPr>
          <a:xfrm>
            <a:off x="5851502" y="5025370"/>
            <a:ext cx="1072730" cy="707886"/>
          </a:xfrm>
          <a:prstGeom prst="rect">
            <a:avLst/>
          </a:prstGeom>
        </p:spPr>
        <p:txBody>
          <a:bodyPr wrap="non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a:t>
            </a:r>
            <a:r>
              <a:rPr lang="en-CA" sz="2000" dirty="0">
                <a:solidFill>
                  <a:srgbClr val="0070C0"/>
                </a:solidFill>
                <a:latin typeface="Consolas" panose="020B0609020204030204" pitchFamily="49" charset="0"/>
                <a:cs typeface="Consolas" panose="020B0609020204030204" pitchFamily="49" charset="0"/>
              </a:rPr>
              <a:t>0</a:t>
            </a:r>
            <a:endParaRPr lang="en-CA" sz="2000" dirty="0"/>
          </a:p>
        </p:txBody>
      </p:sp>
    </p:spTree>
    <p:custDataLst>
      <p:tags r:id="rId1"/>
    </p:custDataLst>
    <p:extLst>
      <p:ext uri="{BB962C8B-B14F-4D97-AF65-F5344CB8AC3E}">
        <p14:creationId xmlns:p14="http://schemas.microsoft.com/office/powerpoint/2010/main" val="1191725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1|8.8|5.7|17.5"/>
</p:tagLst>
</file>

<file path=ppt/tags/tag10.xml><?xml version="1.0" encoding="utf-8"?>
<p:tagLst xmlns:a="http://schemas.openxmlformats.org/drawingml/2006/main" xmlns:r="http://schemas.openxmlformats.org/officeDocument/2006/relationships" xmlns:p="http://schemas.openxmlformats.org/presentationml/2006/main">
  <p:tag name="TIMING" val="|5.1|10.8|7.6|12.9|7.9|10.2|5.9"/>
</p:tagLst>
</file>

<file path=ppt/tags/tag11.xml><?xml version="1.0" encoding="utf-8"?>
<p:tagLst xmlns:a="http://schemas.openxmlformats.org/drawingml/2006/main" xmlns:r="http://schemas.openxmlformats.org/officeDocument/2006/relationships" xmlns:p="http://schemas.openxmlformats.org/presentationml/2006/main">
  <p:tag name="TIMING" val="|30.8|21.1"/>
</p:tagLst>
</file>

<file path=ppt/tags/tag12.xml><?xml version="1.0" encoding="utf-8"?>
<p:tagLst xmlns:a="http://schemas.openxmlformats.org/drawingml/2006/main" xmlns:r="http://schemas.openxmlformats.org/officeDocument/2006/relationships" xmlns:p="http://schemas.openxmlformats.org/presentationml/2006/main">
  <p:tag name="TIMING" val="|13.3|23.2"/>
</p:tagLst>
</file>

<file path=ppt/tags/tag13.xml><?xml version="1.0" encoding="utf-8"?>
<p:tagLst xmlns:a="http://schemas.openxmlformats.org/drawingml/2006/main" xmlns:r="http://schemas.openxmlformats.org/officeDocument/2006/relationships" xmlns:p="http://schemas.openxmlformats.org/presentationml/2006/main">
  <p:tag name="TIMING" val="|3.9|4.7|6.6|32.1|24.8|16.8|15.2|12.4|1.8"/>
</p:tagLst>
</file>

<file path=ppt/tags/tag14.xml><?xml version="1.0" encoding="utf-8"?>
<p:tagLst xmlns:a="http://schemas.openxmlformats.org/drawingml/2006/main" xmlns:r="http://schemas.openxmlformats.org/officeDocument/2006/relationships" xmlns:p="http://schemas.openxmlformats.org/presentationml/2006/main">
  <p:tag name="TIMING" val="|24.4|37.5|20.7|6.8"/>
</p:tagLst>
</file>

<file path=ppt/tags/tag2.xml><?xml version="1.0" encoding="utf-8"?>
<p:tagLst xmlns:a="http://schemas.openxmlformats.org/drawingml/2006/main" xmlns:r="http://schemas.openxmlformats.org/officeDocument/2006/relationships" xmlns:p="http://schemas.openxmlformats.org/presentationml/2006/main">
  <p:tag name="TIMING" val="|29.3|6.6|18.1|8.8|24|10.8|10.7"/>
</p:tagLst>
</file>

<file path=ppt/tags/tag3.xml><?xml version="1.0" encoding="utf-8"?>
<p:tagLst xmlns:a="http://schemas.openxmlformats.org/drawingml/2006/main" xmlns:r="http://schemas.openxmlformats.org/officeDocument/2006/relationships" xmlns:p="http://schemas.openxmlformats.org/presentationml/2006/main">
  <p:tag name="TIMING" val="|6|33|24.7|17.1|19.4"/>
</p:tagLst>
</file>

<file path=ppt/tags/tag4.xml><?xml version="1.0" encoding="utf-8"?>
<p:tagLst xmlns:a="http://schemas.openxmlformats.org/drawingml/2006/main" xmlns:r="http://schemas.openxmlformats.org/officeDocument/2006/relationships" xmlns:p="http://schemas.openxmlformats.org/presentationml/2006/main">
  <p:tag name="TIMING" val="|40.2|37.6"/>
</p:tagLst>
</file>

<file path=ppt/tags/tag5.xml><?xml version="1.0" encoding="utf-8"?>
<p:tagLst xmlns:a="http://schemas.openxmlformats.org/drawingml/2006/main" xmlns:r="http://schemas.openxmlformats.org/officeDocument/2006/relationships" xmlns:p="http://schemas.openxmlformats.org/presentationml/2006/main">
  <p:tag name="TIMING" val="|19.9|12.8|19.6|22.5|41.1"/>
</p:tagLst>
</file>

<file path=ppt/tags/tag6.xml><?xml version="1.0" encoding="utf-8"?>
<p:tagLst xmlns:a="http://schemas.openxmlformats.org/drawingml/2006/main" xmlns:r="http://schemas.openxmlformats.org/officeDocument/2006/relationships" xmlns:p="http://schemas.openxmlformats.org/presentationml/2006/main">
  <p:tag name="TIMING" val="|14.7|24.4"/>
</p:tagLst>
</file>

<file path=ppt/tags/tag7.xml><?xml version="1.0" encoding="utf-8"?>
<p:tagLst xmlns:a="http://schemas.openxmlformats.org/drawingml/2006/main" xmlns:r="http://schemas.openxmlformats.org/officeDocument/2006/relationships" xmlns:p="http://schemas.openxmlformats.org/presentationml/2006/main">
  <p:tag name="TIMING" val="|32.9|30.4"/>
</p:tagLst>
</file>

<file path=ppt/tags/tag8.xml><?xml version="1.0" encoding="utf-8"?>
<p:tagLst xmlns:a="http://schemas.openxmlformats.org/drawingml/2006/main" xmlns:r="http://schemas.openxmlformats.org/officeDocument/2006/relationships" xmlns:p="http://schemas.openxmlformats.org/presentationml/2006/main">
  <p:tag name="TIMING" val="|44.8"/>
</p:tagLst>
</file>

<file path=ppt/tags/tag9.xml><?xml version="1.0" encoding="utf-8"?>
<p:tagLst xmlns:a="http://schemas.openxmlformats.org/drawingml/2006/main" xmlns:r="http://schemas.openxmlformats.org/officeDocument/2006/relationships" xmlns:p="http://schemas.openxmlformats.org/presentationml/2006/main">
  <p:tag name="TIMING" val="|6.5|26.5|34.7|1.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66776</TotalTime>
  <Words>1903</Words>
  <Application>Microsoft Office PowerPoint</Application>
  <PresentationFormat>On-screen Show (4:3)</PresentationFormat>
  <Paragraphs>334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Consolas</vt:lpstr>
      <vt:lpstr>Constantia</vt:lpstr>
      <vt:lpstr>Georgia</vt:lpstr>
      <vt:lpstr>Times New Roman</vt:lpstr>
      <vt:lpstr>Custom Design</vt:lpstr>
      <vt:lpstr>Reference variables, pass-by-reference and return-by-reference</vt:lpstr>
      <vt:lpstr>Outline</vt:lpstr>
      <vt:lpstr>Definition</vt:lpstr>
      <vt:lpstr>Reference local variables</vt:lpstr>
      <vt:lpstr>Reference local variables</vt:lpstr>
      <vt:lpstr>Reference local variables</vt:lpstr>
      <vt:lpstr>Pass-by-value</vt:lpstr>
      <vt:lpstr>Pass-by-reference</vt:lpstr>
      <vt:lpstr>Pass-by-reference</vt:lpstr>
      <vt:lpstr>Pass-by-reference</vt:lpstr>
      <vt:lpstr>Pass-by-reference</vt:lpstr>
      <vt:lpstr>Application: multiple return values</vt:lpstr>
      <vt:lpstr>Counting time</vt:lpstr>
      <vt:lpstr>Counting time</vt:lpstr>
      <vt:lpstr>Counting time</vt:lpstr>
      <vt:lpstr>Counting time</vt:lpstr>
      <vt:lpstr>Counting time</vt:lpstr>
      <vt:lpstr>Counting time</vt:lpstr>
      <vt:lpstr>Counting time</vt:lpstr>
      <vt:lpstr>Counting time</vt:lpstr>
      <vt:lpstr>In this course…</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1322</cp:revision>
  <dcterms:created xsi:type="dcterms:W3CDTF">2009-09-11T23:00:44Z</dcterms:created>
  <dcterms:modified xsi:type="dcterms:W3CDTF">2024-10-02T12:20:06Z</dcterms:modified>
</cp:coreProperties>
</file>